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24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5.xml" ContentType="application/vnd.openxmlformats-officedocument.presentationml.notesSlide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2" r:id="rId2"/>
  </p:sldMasterIdLst>
  <p:notesMasterIdLst>
    <p:notesMasterId r:id="rId96"/>
  </p:notesMasterIdLst>
  <p:handoutMasterIdLst>
    <p:handoutMasterId r:id="rId97"/>
  </p:handoutMasterIdLst>
  <p:sldIdLst>
    <p:sldId id="256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7" r:id="rId11"/>
    <p:sldId id="269" r:id="rId12"/>
    <p:sldId id="270" r:id="rId13"/>
    <p:sldId id="275" r:id="rId14"/>
    <p:sldId id="277" r:id="rId15"/>
    <p:sldId id="281" r:id="rId16"/>
    <p:sldId id="282" r:id="rId17"/>
    <p:sldId id="283" r:id="rId18"/>
    <p:sldId id="284" r:id="rId19"/>
    <p:sldId id="288" r:id="rId20"/>
    <p:sldId id="289" r:id="rId21"/>
    <p:sldId id="290" r:id="rId22"/>
    <p:sldId id="292" r:id="rId23"/>
    <p:sldId id="293" r:id="rId24"/>
    <p:sldId id="340" r:id="rId25"/>
    <p:sldId id="341" r:id="rId26"/>
    <p:sldId id="297" r:id="rId27"/>
    <p:sldId id="300" r:id="rId28"/>
    <p:sldId id="301" r:id="rId29"/>
    <p:sldId id="302" r:id="rId30"/>
    <p:sldId id="304" r:id="rId31"/>
    <p:sldId id="305" r:id="rId32"/>
    <p:sldId id="306" r:id="rId33"/>
    <p:sldId id="307" r:id="rId34"/>
    <p:sldId id="309" r:id="rId35"/>
    <p:sldId id="310" r:id="rId36"/>
    <p:sldId id="312" r:id="rId37"/>
    <p:sldId id="323" r:id="rId38"/>
    <p:sldId id="324" r:id="rId39"/>
    <p:sldId id="325" r:id="rId40"/>
    <p:sldId id="326" r:id="rId41"/>
    <p:sldId id="385" r:id="rId42"/>
    <p:sldId id="329" r:id="rId43"/>
    <p:sldId id="338" r:id="rId44"/>
    <p:sldId id="353" r:id="rId45"/>
    <p:sldId id="354" r:id="rId46"/>
    <p:sldId id="355" r:id="rId47"/>
    <p:sldId id="356" r:id="rId48"/>
    <p:sldId id="357" r:id="rId49"/>
    <p:sldId id="358" r:id="rId50"/>
    <p:sldId id="359" r:id="rId51"/>
    <p:sldId id="360" r:id="rId52"/>
    <p:sldId id="361" r:id="rId53"/>
    <p:sldId id="362" r:id="rId54"/>
    <p:sldId id="363" r:id="rId55"/>
    <p:sldId id="364" r:id="rId56"/>
    <p:sldId id="365" r:id="rId57"/>
    <p:sldId id="366" r:id="rId58"/>
    <p:sldId id="367" r:id="rId59"/>
    <p:sldId id="376" r:id="rId60"/>
    <p:sldId id="377" r:id="rId61"/>
    <p:sldId id="378" r:id="rId62"/>
    <p:sldId id="379" r:id="rId63"/>
    <p:sldId id="380" r:id="rId64"/>
    <p:sldId id="381" r:id="rId65"/>
    <p:sldId id="382" r:id="rId66"/>
    <p:sldId id="383" r:id="rId67"/>
    <p:sldId id="384" r:id="rId68"/>
    <p:sldId id="368" r:id="rId69"/>
    <p:sldId id="369" r:id="rId70"/>
    <p:sldId id="370" r:id="rId71"/>
    <p:sldId id="371" r:id="rId72"/>
    <p:sldId id="372" r:id="rId73"/>
    <p:sldId id="373" r:id="rId74"/>
    <p:sldId id="374" r:id="rId75"/>
    <p:sldId id="375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9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0" r:id="rId93"/>
    <p:sldId id="351" r:id="rId94"/>
    <p:sldId id="352" r:id="rId9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16" autoAdjust="0"/>
  </p:normalViewPr>
  <p:slideViewPr>
    <p:cSldViewPr snapToGrid="0">
      <p:cViewPr varScale="1">
        <p:scale>
          <a:sx n="46" d="100"/>
          <a:sy n="46" d="100"/>
        </p:scale>
        <p:origin x="7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presProps" Target="presProps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3.xlsx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29053"/>
          <c:y val="6.1068699999999997E-2"/>
          <c:w val="0.86594700000000002"/>
          <c:h val="0.843733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RESCAL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atOff val="-3355"/>
                    <a:lumOff val="26614"/>
                  </a:schemeClr>
                </a:gs>
                <a:gs pos="100000">
                  <a:schemeClr val="accent1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RESCAL    SE      NTN   TransE  TransH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44.1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BB-4726-9A4C-1AEEA468682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hueOff val="-2473793"/>
                    <a:satOff val="-50209"/>
                    <a:lumOff val="23543"/>
                  </a:schemeClr>
                </a:gs>
                <a:gs pos="100000">
                  <a:schemeClr val="accent2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RESCAL    SE      NTN   TransE  TransH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39.799999999999997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BB-4726-9A4C-1AEEA468682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NTN</c:v>
                </c:pt>
              </c:strCache>
            </c:strRef>
          </c:tx>
          <c:spPr>
            <a:gradFill flip="none" rotWithShape="1">
              <a:gsLst>
                <a:gs pos="0">
                  <a:schemeClr val="accent3">
                    <a:hueOff val="136527"/>
                    <a:satOff val="23858"/>
                    <a:lumOff val="7773"/>
                  </a:schemeClr>
                </a:gs>
                <a:gs pos="100000">
                  <a:schemeClr val="accent3">
                    <a:hueOff val="-192295"/>
                    <a:satOff val="2884"/>
                    <a:lumOff val="-7566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RESCAL    SE      NTN   TransE  TransH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BB-4726-9A4C-1AEEA468682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TransE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hueOff val="495547"/>
                    <a:lumOff val="5161"/>
                  </a:schemeClr>
                </a:gs>
                <a:gs pos="100000">
                  <a:schemeClr val="accent4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RESCAL    SE      NTN   TransE  TransH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45.1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BB-4726-9A4C-1AEEA4686824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TransH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RESCAL    SE      NTN   TransE  TransH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48-4B2A-B538-CDB37DDCFB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1.5"/>
        <c:minorUnit val="5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3.6378800000000003E-2"/>
          <c:y val="4.2091999999999997E-2"/>
          <c:w val="0.95862099999999995"/>
          <c:h val="0.933131000000000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</c:strRef>
          </c:tx>
          <c:spPr>
            <a:ln w="12700" cap="flat">
              <a:noFill/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254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</a:ln>
              <a:effectLst/>
            </c:spPr>
          </c:marker>
          <c:x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xVal>
          <c:yVal>
            <c:numRef>
              <c:f>Sheet1!$C$2:$C$3</c:f>
              <c:numCache>
                <c:formatCode>General</c:formatCode>
                <c:ptCount val="2"/>
                <c:pt idx="0">
                  <c:v>10</c:v>
                </c:pt>
                <c:pt idx="1">
                  <c:v>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E32-4B60-ACB1-8FFBD8ED70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scatterChart>
      <c:valAx>
        <c:axId val="2094734552"/>
        <c:scaling>
          <c:orientation val="minMax"/>
          <c:max val="4"/>
          <c:min val="0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94734553"/>
        <c:crosses val="autoZero"/>
        <c:crossBetween val="between"/>
        <c:majorUnit val="1"/>
        <c:minorUnit val="0.5"/>
      </c:valAx>
      <c:valAx>
        <c:axId val="2094734553"/>
        <c:scaling>
          <c:orientation val="minMax"/>
          <c:max val="30"/>
          <c:min val="0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94734552"/>
        <c:crosses val="autoZero"/>
        <c:crossBetween val="between"/>
        <c:majorUnit val="7.5"/>
        <c:minorUnit val="3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3.6378800000000003E-2"/>
          <c:y val="4.2091999999999997E-2"/>
          <c:w val="0.95862099999999995"/>
          <c:h val="0.9331310000000000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</c:strRef>
          </c:tx>
          <c:spPr>
            <a:ln w="12700" cap="flat">
              <a:noFill/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254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</a:ln>
              <a:effectLst/>
            </c:spPr>
          </c:marker>
          <c:xVal>
            <c:numRef>
              <c:f>Sheet1!$B$2:$B$3</c:f>
              <c:numCache>
                <c:formatCode>General</c:formatCode>
                <c:ptCount val="2"/>
                <c:pt idx="0">
                  <c:v>2.2000000000000002</c:v>
                </c:pt>
                <c:pt idx="1">
                  <c:v>2.8</c:v>
                </c:pt>
              </c:numCache>
            </c:numRef>
          </c:xVal>
          <c:yVal>
            <c:numRef>
              <c:f>Sheet1!$C$2:$C$3</c:f>
              <c:numCache>
                <c:formatCode>General</c:formatCode>
                <c:ptCount val="2"/>
                <c:pt idx="0">
                  <c:v>22</c:v>
                </c:pt>
                <c:pt idx="1">
                  <c:v>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000-4DCC-9AE3-E35C8A9831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scatterChart>
      <c:valAx>
        <c:axId val="2094734552"/>
        <c:scaling>
          <c:orientation val="minMax"/>
          <c:max val="4"/>
          <c:min val="0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94734553"/>
        <c:crosses val="autoZero"/>
        <c:crossBetween val="between"/>
        <c:majorUnit val="1"/>
        <c:minorUnit val="0.5"/>
      </c:valAx>
      <c:valAx>
        <c:axId val="2094734553"/>
        <c:scaling>
          <c:orientation val="minMax"/>
          <c:max val="30"/>
          <c:min val="0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94734552"/>
        <c:crosses val="autoZero"/>
        <c:crossBetween val="between"/>
        <c:majorUnit val="7.5"/>
        <c:minorUnit val="3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3.3597399999999999E-2"/>
          <c:y val="4.3297599999999999E-2"/>
          <c:w val="0.96140300000000001"/>
          <c:h val="0.9315740000000000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</c:strRef>
          </c:tx>
          <c:spPr>
            <a:ln w="12700" cap="flat">
              <a:noFill/>
              <a:prstDash val="solid"/>
              <a:miter lim="400000"/>
            </a:ln>
            <a:effectLst/>
          </c:spPr>
          <c:marker>
            <c:symbol val="circle"/>
            <c:size val="10"/>
            <c:spPr>
              <a:solidFill>
                <a:srgbClr val="FFFFFF"/>
              </a:solidFill>
              <a:ln w="25400" cap="flat">
                <a:solidFill>
                  <a:schemeClr val="accent1">
                    <a:satOff val="-3355"/>
                    <a:lumOff val="26614"/>
                  </a:schemeClr>
                </a:solidFill>
                <a:prstDash val="solid"/>
                <a:miter lim="400000"/>
              </a:ln>
              <a:effectLst/>
            </c:spPr>
          </c:marker>
          <c:xVal>
            <c:numRef>
              <c:f>Sheet1!$B$2:$B$3</c:f>
              <c:numCache>
                <c:formatCode>General</c:formatCode>
                <c:ptCount val="2"/>
                <c:pt idx="0">
                  <c:v>1.2</c:v>
                </c:pt>
                <c:pt idx="1">
                  <c:v>3.5</c:v>
                </c:pt>
              </c:numCache>
            </c:numRef>
          </c:xVal>
          <c:yVal>
            <c:numRef>
              <c:f>Sheet1!$C$2:$C$3</c:f>
              <c:numCache>
                <c:formatCode>General</c:formatCode>
                <c:ptCount val="2"/>
                <c:pt idx="0">
                  <c:v>28</c:v>
                </c:pt>
                <c:pt idx="1">
                  <c:v>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FE4-40E3-A0A3-1A0D59A355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94734552"/>
        <c:axId val="2094734553"/>
      </c:scatterChart>
      <c:valAx>
        <c:axId val="2094734552"/>
        <c:scaling>
          <c:orientation val="minMax"/>
          <c:max val="4"/>
          <c:min val="0"/>
        </c:scaling>
        <c:delete val="0"/>
        <c:axPos val="b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94734553"/>
        <c:crosses val="autoZero"/>
        <c:crossBetween val="between"/>
        <c:majorUnit val="1"/>
        <c:minorUnit val="0.5"/>
      </c:valAx>
      <c:valAx>
        <c:axId val="2094734553"/>
        <c:scaling>
          <c:orientation val="minMax"/>
          <c:max val="30"/>
          <c:min val="0"/>
        </c:scaling>
        <c:delete val="0"/>
        <c:axPos val="l"/>
        <c:numFmt formatCode="General" sourceLinked="0"/>
        <c:majorTickMark val="none"/>
        <c:minorTickMark val="none"/>
        <c:tickLblPos val="none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1000" b="0" i="0" u="none" strike="noStrike">
                <a:solidFill>
                  <a:srgbClr val="000000"/>
                </a:solidFill>
                <a:latin typeface="Helvetica"/>
              </a:defRPr>
            </a:pPr>
            <a:endParaRPr lang="en-US"/>
          </a:p>
        </c:txPr>
        <c:crossAx val="2094734552"/>
        <c:crosses val="autoZero"/>
        <c:crossBetween val="between"/>
        <c:majorUnit val="7.5"/>
        <c:minorUnit val="3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53471"/>
          <c:y val="5.5916800000000003E-2"/>
          <c:w val="0.84152899999999997"/>
          <c:h val="0.855863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94-4D57-8313-0EC56BD7B40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42</c:v>
                </c:pt>
                <c:pt idx="1">
                  <c:v>40.5</c:v>
                </c:pt>
                <c:pt idx="2">
                  <c:v>46.1</c:v>
                </c:pt>
                <c:pt idx="3">
                  <c:v>64.900000000000006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94-4D57-8313-0EC56BD7B4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Hit@10 (%)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1.666700000000001"/>
        <c:minorUnit val="5.83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4677163211527325"/>
          <c:y val="5.1141300000000001E-2"/>
          <c:w val="0.26412738159726368"/>
          <c:h val="0.1461530000000000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6387399999999999"/>
          <c:y val="5.5722099999999997E-2"/>
          <c:w val="0.79054899999999995"/>
          <c:h val="0.852837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683</c:v>
                </c:pt>
                <c:pt idx="1">
                  <c:v>162</c:v>
                </c:pt>
                <c:pt idx="2">
                  <c:v>125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0A-4225-8045-AA3452E341C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644</c:v>
                </c:pt>
                <c:pt idx="1">
                  <c:v>156</c:v>
                </c:pt>
                <c:pt idx="2">
                  <c:v>122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0A-4225-8045-AA3452E341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73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Mean rank</a:t>
                </a:r>
              </a:p>
            </c:rich>
          </c:tx>
          <c:layout/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21.667"/>
        <c:minorUnit val="60.8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1435499999999996"/>
          <c:y val="5.1259100000000002E-2"/>
          <c:w val="0.23069734290010652"/>
          <c:h val="0.14573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53471"/>
          <c:y val="5.5916800000000003E-2"/>
          <c:w val="0.84152899999999997"/>
          <c:h val="0.855863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06-47D2-AEBF-F61988ECFEED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42.9</c:v>
                </c:pt>
                <c:pt idx="1">
                  <c:v>41.5</c:v>
                </c:pt>
                <c:pt idx="2">
                  <c:v>46.9</c:v>
                </c:pt>
                <c:pt idx="3">
                  <c:v>65.2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06-47D2-AEBF-F61988ECFE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Hit@10 (%)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1.666700000000001"/>
        <c:minorUnit val="5.83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4677163211527325"/>
          <c:y val="5.1141300000000001E-2"/>
          <c:w val="0.26412738159726368"/>
          <c:h val="0.1461530000000000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6387399999999999"/>
          <c:y val="5.5722099999999997E-2"/>
          <c:w val="0.79054899999999995"/>
          <c:h val="0.852837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683</c:v>
                </c:pt>
                <c:pt idx="1">
                  <c:v>162</c:v>
                </c:pt>
                <c:pt idx="2">
                  <c:v>125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82-41FB-B149-9C234343E584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572</c:v>
                </c:pt>
                <c:pt idx="1">
                  <c:v>144</c:v>
                </c:pt>
                <c:pt idx="2">
                  <c:v>116</c:v>
                </c:pt>
                <c:pt idx="3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82-41FB-B149-9C234343E5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73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Mean rank</a:t>
                </a:r>
              </a:p>
            </c:rich>
          </c:tx>
          <c:layout/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21.667"/>
        <c:minorUnit val="60.8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1435499999999996"/>
          <c:y val="5.1259100000000002E-2"/>
          <c:w val="0.23069734290010652"/>
          <c:h val="0.14573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53471"/>
          <c:y val="5.5916800000000003E-2"/>
          <c:w val="0.84152899999999997"/>
          <c:h val="0.855863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94-4D57-8313-0EC56BD7B40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42</c:v>
                </c:pt>
                <c:pt idx="1">
                  <c:v>40.5</c:v>
                </c:pt>
                <c:pt idx="2">
                  <c:v>46.1</c:v>
                </c:pt>
                <c:pt idx="3">
                  <c:v>64.900000000000006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94-4D57-8313-0EC56BD7B4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Hit@10 (%)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1.666700000000001"/>
        <c:minorUnit val="5.83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4677163211527325"/>
          <c:y val="5.1141300000000001E-2"/>
          <c:w val="0.26412738159726368"/>
          <c:h val="0.1461530000000000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6387399999999999"/>
          <c:y val="5.5722099999999997E-2"/>
          <c:w val="0.79054899999999995"/>
          <c:h val="0.852837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683</c:v>
                </c:pt>
                <c:pt idx="1">
                  <c:v>162</c:v>
                </c:pt>
                <c:pt idx="2">
                  <c:v>125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0A-4225-8045-AA3452E341C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644</c:v>
                </c:pt>
                <c:pt idx="1">
                  <c:v>156</c:v>
                </c:pt>
                <c:pt idx="2">
                  <c:v>122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0A-4225-8045-AA3452E341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73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Mean rank</a:t>
                </a:r>
              </a:p>
            </c:rich>
          </c:tx>
          <c:layout/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21.667"/>
        <c:minorUnit val="60.8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1435499999999996"/>
          <c:y val="5.1259100000000002E-2"/>
          <c:w val="0.23069734290010652"/>
          <c:h val="0.14573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53471"/>
          <c:y val="5.5916800000000003E-2"/>
          <c:w val="0.84152899999999997"/>
          <c:h val="0.855863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06-47D2-AEBF-F61988ECFEED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42.9</c:v>
                </c:pt>
                <c:pt idx="1">
                  <c:v>41.5</c:v>
                </c:pt>
                <c:pt idx="2">
                  <c:v>46.9</c:v>
                </c:pt>
                <c:pt idx="3">
                  <c:v>65.2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06-47D2-AEBF-F61988ECFE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Hit@10 (%)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1.666700000000001"/>
        <c:minorUnit val="5.83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4677163211527325"/>
          <c:y val="5.1141300000000001E-2"/>
          <c:w val="0.26412738159726368"/>
          <c:h val="0.1461530000000000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53471"/>
          <c:y val="5.5916800000000003E-2"/>
          <c:w val="0.84152899999999997"/>
          <c:h val="0.855863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72-4BA2-B310-F33C2D07046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41.9</c:v>
                </c:pt>
                <c:pt idx="1">
                  <c:v>40.700000000000003</c:v>
                </c:pt>
                <c:pt idx="2">
                  <c:v>46.2</c:v>
                </c:pt>
                <c:pt idx="3">
                  <c:v>64.8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E72-4BA2-B310-F33C2D0704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Hit@10 (%)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1.666700000000001"/>
        <c:minorUnit val="5.83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4677163211527325"/>
          <c:y val="5.1141300000000001E-2"/>
          <c:w val="0.26412738159726368"/>
          <c:h val="0.1461530000000000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6387399999999999"/>
          <c:y val="5.5722099999999997E-2"/>
          <c:w val="0.79054899999999995"/>
          <c:h val="0.852837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683</c:v>
                </c:pt>
                <c:pt idx="1">
                  <c:v>162</c:v>
                </c:pt>
                <c:pt idx="2">
                  <c:v>125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82-41FB-B149-9C234343E584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572</c:v>
                </c:pt>
                <c:pt idx="1">
                  <c:v>144</c:v>
                </c:pt>
                <c:pt idx="2">
                  <c:v>116</c:v>
                </c:pt>
                <c:pt idx="3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82-41FB-B149-9C234343E5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73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Mean rank</a:t>
                </a:r>
              </a:p>
            </c:rich>
          </c:tx>
          <c:layout/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21.667"/>
        <c:minorUnit val="60.8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1435499999999996"/>
          <c:y val="5.1259100000000002E-2"/>
          <c:w val="0.23069734290010652"/>
          <c:h val="0.14573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0466899999999997E-2"/>
          <c:y val="6.1068699999999997E-2"/>
          <c:w val="0.93453299999999995"/>
          <c:h val="0.843733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rgbClr val="2F7202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</c:numRef>
          </c:val>
          <c:extLst>
            <c:ext xmlns:c16="http://schemas.microsoft.com/office/drawing/2014/chart" uri="{C3380CC4-5D6E-409C-BE32-E72D297353CC}">
              <c16:uniqueId val="{00000000-74B5-4F3A-9C59-3A70C00844E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B5AA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B5-4F3A-9C59-3A70C00844E9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5FA804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42.3</c:v>
                </c:pt>
                <c:pt idx="1">
                  <c:v>41.6</c:v>
                </c:pt>
                <c:pt idx="2">
                  <c:v>47.3</c:v>
                </c:pt>
                <c:pt idx="3">
                  <c:v>65.599999999999994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4B5-4F3A-9C59-3A70C00844E9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re3</c:v>
                </c:pt>
              </c:strCache>
            </c:strRef>
          </c:tx>
          <c:spPr>
            <a:solidFill>
              <a:srgbClr val="258EE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Sheet1!$B$5:$E$5</c:f>
            </c:numRef>
          </c:val>
          <c:extLst>
            <c:ext xmlns:c16="http://schemas.microsoft.com/office/drawing/2014/chart" uri="{C3380CC4-5D6E-409C-BE32-E72D297353CC}">
              <c16:uniqueId val="{00000003-74B5-4F3A-9C59-3A70C00844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7.5"/>
        <c:minorUnit val="8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0466899999999997E-2"/>
          <c:y val="6.1068699999999997E-2"/>
          <c:w val="0.93453299999999995"/>
          <c:h val="0.843733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rgbClr val="2F7202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</c:numRef>
          </c:val>
          <c:extLst>
            <c:ext xmlns:c16="http://schemas.microsoft.com/office/drawing/2014/chart" uri="{C3380CC4-5D6E-409C-BE32-E72D297353CC}">
              <c16:uniqueId val="{00000000-3AB4-484A-815D-80618E691A83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B5AA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B4-484A-815D-80618E691A83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5FA804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43.5</c:v>
                </c:pt>
                <c:pt idx="1">
                  <c:v>41.8</c:v>
                </c:pt>
                <c:pt idx="2">
                  <c:v>47.9</c:v>
                </c:pt>
                <c:pt idx="3">
                  <c:v>65.900000000000006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B4-484A-815D-80618E691A83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re3</c:v>
                </c:pt>
              </c:strCache>
            </c:strRef>
          </c:tx>
          <c:spPr>
            <a:solidFill>
              <a:srgbClr val="258EE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Sheet1!$B$5:$E$5</c:f>
            </c:numRef>
          </c:val>
          <c:extLst>
            <c:ext xmlns:c16="http://schemas.microsoft.com/office/drawing/2014/chart" uri="{C3380CC4-5D6E-409C-BE32-E72D297353CC}">
              <c16:uniqueId val="{00000003-3AB4-484A-815D-80618E691A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7.5"/>
        <c:minorUnit val="8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0466899999999997E-2"/>
          <c:y val="6.1068699999999997E-2"/>
          <c:w val="0.93453299999999995"/>
          <c:h val="0.843733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rgbClr val="2F7202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</c:numRef>
          </c:val>
          <c:extLst>
            <c:ext xmlns:c16="http://schemas.microsoft.com/office/drawing/2014/chart" uri="{C3380CC4-5D6E-409C-BE32-E72D297353CC}">
              <c16:uniqueId val="{00000000-8A8F-47CC-857F-F789586A614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B5AA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8F-47CC-857F-F789586A614E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5FA804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42.9</c:v>
                </c:pt>
                <c:pt idx="1">
                  <c:v>41.5</c:v>
                </c:pt>
                <c:pt idx="2">
                  <c:v>46.9</c:v>
                </c:pt>
                <c:pt idx="3">
                  <c:v>65.2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A8F-47CC-857F-F789586A614E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re3</c:v>
                </c:pt>
              </c:strCache>
            </c:strRef>
          </c:tx>
          <c:spPr>
            <a:solidFill>
              <a:srgbClr val="258EE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Sheet1!$B$5:$E$5</c:f>
            </c:numRef>
          </c:val>
          <c:extLst>
            <c:ext xmlns:c16="http://schemas.microsoft.com/office/drawing/2014/chart" uri="{C3380CC4-5D6E-409C-BE32-E72D297353CC}">
              <c16:uniqueId val="{00000003-8A8F-47CC-857F-F789586A61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7.5"/>
        <c:minorUnit val="8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6.0466899999999997E-2"/>
          <c:y val="6.1068699999999997E-2"/>
          <c:w val="0.93453299999999995"/>
          <c:h val="0.843733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Untitled 1</c:v>
                </c:pt>
              </c:strCache>
            </c:strRef>
          </c:tx>
          <c:spPr>
            <a:solidFill>
              <a:srgbClr val="2F7202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</c:numRef>
          </c:val>
          <c:extLst>
            <c:ext xmlns:c16="http://schemas.microsoft.com/office/drawing/2014/chart" uri="{C3380CC4-5D6E-409C-BE32-E72D297353CC}">
              <c16:uniqueId val="{00000000-E1B5-496C-AD6D-A284CAA7793A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0B5AA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B5-496C-AD6D-A284CAA7793A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5FA804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Sheet1!$B$4:$E$4</c:f>
              <c:numCache>
                <c:formatCode>General</c:formatCode>
                <c:ptCount val="4"/>
                <c:pt idx="0">
                  <c:v>43.9</c:v>
                </c:pt>
                <c:pt idx="1">
                  <c:v>43.1</c:v>
                </c:pt>
                <c:pt idx="2">
                  <c:v>50.8</c:v>
                </c:pt>
                <c:pt idx="3">
                  <c:v>67.3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B5-496C-AD6D-A284CAA7793A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re3</c:v>
                </c:pt>
              </c:strCache>
            </c:strRef>
          </c:tx>
          <c:spPr>
            <a:solidFill>
              <a:srgbClr val="258EEB">
                <a:alpha val="90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&quot;%&quot;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600" b="0" i="0" u="none" strike="noStrike">
                    <a:solidFill>
                      <a:srgbClr val="FFFFFF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Sheet1!$B$5:$E$5</c:f>
            </c:numRef>
          </c:val>
          <c:extLst>
            <c:ext xmlns:c16="http://schemas.microsoft.com/office/drawing/2014/chart" uri="{C3380CC4-5D6E-409C-BE32-E72D297353CC}">
              <c16:uniqueId val="{00000003-E1B5-496C-AD6D-A284CAA779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1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7.5"/>
        <c:minorUnit val="8.7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title>
      <c:tx>
        <c:rich>
          <a:bodyPr rot="0"/>
          <a:lstStyle/>
          <a:p>
            <a:pPr>
              <a:defRPr sz="2194" b="1" i="0" u="none" strike="noStrike">
                <a:solidFill>
                  <a:srgbClr val="444444"/>
                </a:solidFill>
                <a:latin typeface="Helvetica Neue"/>
              </a:defRPr>
            </a:pPr>
            <a:r>
              <a:rPr lang="en-US" sz="2194" b="1" i="0" u="none" strike="noStrike">
                <a:solidFill>
                  <a:srgbClr val="444444"/>
                </a:solidFill>
                <a:latin typeface="Helvetica Neue"/>
              </a:rPr>
              <a:t>Hit@10</a:t>
            </a:r>
          </a:p>
        </c:rich>
      </c:tx>
      <c:layout>
        <c:manualLayout>
          <c:xMode val="edge"/>
          <c:yMode val="edge"/>
          <c:x val="0.40528900000000001"/>
          <c:y val="0"/>
          <c:w val="0.18942200000000001"/>
          <c:h val="9.2505900000000002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6455400000000001"/>
          <c:y val="9.2505900000000002E-2"/>
          <c:w val="0.83044600000000002"/>
          <c:h val="0.829305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v>Units Sold</c:v>
          </c:tx>
          <c:spPr>
            <a:solidFill>
              <a:srgbClr val="5862C2">
                <a:alpha val="85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1-3A9A-459E-BC4D-DF85225B4F0C}"/>
              </c:ext>
            </c:extLst>
          </c:dPt>
          <c:dPt>
            <c:idx val="1"/>
            <c:invertIfNegative val="1"/>
            <c:bubble3D val="0"/>
            <c:spPr>
              <a:solidFill>
                <a:srgbClr val="2EC6FF">
                  <a:alpha val="85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3A9A-459E-BC4D-DF85225B4F0C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A9A-459E-BC4D-DF85225B4F0C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3A9A-459E-BC4D-DF85225B4F0C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46" b="1" i="0" u="none" strike="noStrike">
                    <a:solidFill>
                      <a:srgbClr val="FFFFFF"/>
                    </a:solidFill>
                    <a:effectLst>
                      <a:outerShdw blurRad="63500" dist="35135" dir="5388752" algn="tl">
                        <a:srgbClr val="000000">
                          <a:alpha val="90342"/>
                        </a:srgbClr>
                      </a:outerShdw>
                    </a:effectLst>
                    <a:latin typeface="Helvetica Neue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2"/>
              <c:pt idx="0">
                <c:v>TransE</c:v>
              </c:pt>
              <c:pt idx="1">
                <c:v>TransE-AR</c:v>
              </c:pt>
            </c:strLit>
          </c:cat>
          <c:val>
            <c:numLit>
              <c:formatCode>General</c:formatCode>
              <c:ptCount val="2"/>
              <c:pt idx="0">
                <c:v>0.45100000000000001</c:v>
              </c:pt>
              <c:pt idx="1">
                <c:v>0.46200000000000002</c:v>
              </c:pt>
            </c:numLit>
          </c:val>
          <c:extLst>
            <c:ext xmlns:c16="http://schemas.microsoft.com/office/drawing/2014/chart" uri="{C3380CC4-5D6E-409C-BE32-E72D297353CC}">
              <c16:uniqueId val="{00000004-3A9A-459E-BC4D-DF85225B4F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low"/>
        <c:spPr>
          <a:ln w="6350" cap="flat">
            <a:solidFill>
              <a:srgbClr val="A7A7A7"/>
            </a:solidFill>
            <a:prstDash val="solid"/>
            <a:miter lim="400000"/>
          </a:ln>
        </c:spPr>
        <c:txPr>
          <a:bodyPr rot="0"/>
          <a:lstStyle/>
          <a:p>
            <a:pPr>
              <a:defRPr sz="1646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0.55000000000000004"/>
          <c:min val="0"/>
        </c:scaling>
        <c:delete val="0"/>
        <c:axPos val="l"/>
        <c:majorGridlines>
          <c:spPr>
            <a:ln w="6350" cap="flat">
              <a:solidFill>
                <a:srgbClr val="A7A7A7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371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3750000000000001"/>
        <c:minorUnit val="6.8750000000000006E-2"/>
      </c:val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title>
      <c:tx>
        <c:rich>
          <a:bodyPr rot="0"/>
          <a:lstStyle/>
          <a:p>
            <a:pPr>
              <a:defRPr sz="2194" b="1" i="0" u="none" strike="noStrike">
                <a:solidFill>
                  <a:srgbClr val="444444"/>
                </a:solidFill>
                <a:latin typeface="Helvetica Neue"/>
              </a:defRPr>
            </a:pPr>
            <a:r>
              <a:rPr lang="en-US" sz="2194" b="1" i="0" u="none" strike="noStrike">
                <a:solidFill>
                  <a:srgbClr val="444444"/>
                </a:solidFill>
                <a:latin typeface="Helvetica Neue"/>
              </a:rPr>
              <a:t>Hit@10</a:t>
            </a:r>
          </a:p>
        </c:rich>
      </c:tx>
      <c:layout>
        <c:manualLayout>
          <c:xMode val="edge"/>
          <c:yMode val="edge"/>
          <c:x val="0.40528900000000001"/>
          <c:y val="0"/>
          <c:w val="0.18942200000000001"/>
          <c:h val="9.2505900000000002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6455400000000001"/>
          <c:y val="9.2505900000000002E-2"/>
          <c:w val="0.83044600000000002"/>
          <c:h val="0.829305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v>Units Sold</c:v>
          </c:tx>
          <c:spPr>
            <a:solidFill>
              <a:srgbClr val="5862C2">
                <a:alpha val="85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1-F18E-4B20-B21E-934D9BD5180D}"/>
              </c:ext>
            </c:extLst>
          </c:dPt>
          <c:dPt>
            <c:idx val="1"/>
            <c:invertIfNegative val="1"/>
            <c:bubble3D val="0"/>
            <c:spPr>
              <a:solidFill>
                <a:srgbClr val="2EC6FF">
                  <a:alpha val="85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F18E-4B20-B21E-934D9BD5180D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F18E-4B20-B21E-934D9BD5180D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F18E-4B20-B21E-934D9BD5180D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46" b="1" i="0" u="none" strike="noStrike">
                    <a:solidFill>
                      <a:srgbClr val="FFFFFF"/>
                    </a:solidFill>
                    <a:effectLst>
                      <a:outerShdw blurRad="63500" dist="35135" dir="5388752" algn="tl">
                        <a:srgbClr val="000000">
                          <a:alpha val="90342"/>
                        </a:srgbClr>
                      </a:outerShdw>
                    </a:effectLst>
                    <a:latin typeface="Helvetica Neue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2"/>
              <c:pt idx="0">
                <c:v>TransE</c:v>
              </c:pt>
              <c:pt idx="1">
                <c:v>TransE-AR</c:v>
              </c:pt>
            </c:strLit>
          </c:cat>
          <c:val>
            <c:numLit>
              <c:formatCode>General</c:formatCode>
              <c:ptCount val="2"/>
              <c:pt idx="0">
                <c:v>0.45100000000000001</c:v>
              </c:pt>
              <c:pt idx="1">
                <c:v>0.47299999999999998</c:v>
              </c:pt>
            </c:numLit>
          </c:val>
          <c:extLst>
            <c:ext xmlns:c16="http://schemas.microsoft.com/office/drawing/2014/chart" uri="{C3380CC4-5D6E-409C-BE32-E72D297353CC}">
              <c16:uniqueId val="{00000004-F18E-4B20-B21E-934D9BD518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low"/>
        <c:spPr>
          <a:ln w="6350" cap="flat">
            <a:solidFill>
              <a:srgbClr val="A7A7A7"/>
            </a:solidFill>
            <a:prstDash val="solid"/>
            <a:miter lim="400000"/>
          </a:ln>
        </c:spPr>
        <c:txPr>
          <a:bodyPr rot="0"/>
          <a:lstStyle/>
          <a:p>
            <a:pPr>
              <a:defRPr sz="1646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0.55000000000000004"/>
          <c:min val="0"/>
        </c:scaling>
        <c:delete val="0"/>
        <c:axPos val="l"/>
        <c:majorGridlines>
          <c:spPr>
            <a:ln w="6350" cap="flat">
              <a:solidFill>
                <a:srgbClr val="A7A7A7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371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3750000000000001"/>
        <c:minorUnit val="6.8750000000000006E-2"/>
      </c:val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title>
      <c:tx>
        <c:rich>
          <a:bodyPr rot="0"/>
          <a:lstStyle/>
          <a:p>
            <a:pPr>
              <a:defRPr sz="2194" b="1" i="0" u="none" strike="noStrike">
                <a:solidFill>
                  <a:srgbClr val="444444"/>
                </a:solidFill>
                <a:latin typeface="Helvetica Neue"/>
              </a:defRPr>
            </a:pPr>
            <a:r>
              <a:rPr lang="en-US" sz="2194" b="1" i="0" u="none" strike="noStrike">
                <a:solidFill>
                  <a:srgbClr val="444444"/>
                </a:solidFill>
                <a:latin typeface="Helvetica Neue"/>
              </a:rPr>
              <a:t>Hit@10</a:t>
            </a:r>
          </a:p>
        </c:rich>
      </c:tx>
      <c:layout>
        <c:manualLayout>
          <c:xMode val="edge"/>
          <c:yMode val="edge"/>
          <c:x val="0.40528900000000001"/>
          <c:y val="0"/>
          <c:w val="0.18942200000000001"/>
          <c:h val="9.2505900000000002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6455400000000001"/>
          <c:y val="9.2505900000000002E-2"/>
          <c:w val="0.83044600000000002"/>
          <c:h val="0.829305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v>Units Sold</c:v>
          </c:tx>
          <c:spPr>
            <a:solidFill>
              <a:srgbClr val="5862C2">
                <a:alpha val="85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1-8C9F-41EF-85F5-A6E3FB5CD59A}"/>
              </c:ext>
            </c:extLst>
          </c:dPt>
          <c:dPt>
            <c:idx val="1"/>
            <c:invertIfNegative val="1"/>
            <c:bubble3D val="0"/>
            <c:spPr>
              <a:solidFill>
                <a:srgbClr val="2EC6FF">
                  <a:alpha val="85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8C9F-41EF-85F5-A6E3FB5CD59A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8C9F-41EF-85F5-A6E3FB5CD59A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8C9F-41EF-85F5-A6E3FB5CD59A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46" b="1" i="0" u="none" strike="noStrike">
                    <a:solidFill>
                      <a:srgbClr val="FFFFFF"/>
                    </a:solidFill>
                    <a:effectLst>
                      <a:outerShdw blurRad="63500" dist="35135" dir="5388752" algn="tl">
                        <a:srgbClr val="000000">
                          <a:alpha val="90342"/>
                        </a:srgbClr>
                      </a:outerShdw>
                    </a:effectLst>
                    <a:latin typeface="Helvetica Neue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2"/>
              <c:pt idx="0">
                <c:v>TransE</c:v>
              </c:pt>
              <c:pt idx="1">
                <c:v>TransE-AR</c:v>
              </c:pt>
            </c:strLit>
          </c:cat>
          <c:val>
            <c:numLit>
              <c:formatCode>General</c:formatCode>
              <c:ptCount val="2"/>
              <c:pt idx="0">
                <c:v>0.45100000000000001</c:v>
              </c:pt>
              <c:pt idx="1">
                <c:v>0.47899999999999998</c:v>
              </c:pt>
            </c:numLit>
          </c:val>
          <c:extLst>
            <c:ext xmlns:c16="http://schemas.microsoft.com/office/drawing/2014/chart" uri="{C3380CC4-5D6E-409C-BE32-E72D297353CC}">
              <c16:uniqueId val="{00000004-8C9F-41EF-85F5-A6E3FB5CD5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low"/>
        <c:spPr>
          <a:ln w="6350" cap="flat">
            <a:solidFill>
              <a:srgbClr val="A7A7A7"/>
            </a:solidFill>
            <a:prstDash val="solid"/>
            <a:miter lim="400000"/>
          </a:ln>
        </c:spPr>
        <c:txPr>
          <a:bodyPr rot="0"/>
          <a:lstStyle/>
          <a:p>
            <a:pPr>
              <a:defRPr sz="1646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0.55000000000000004"/>
          <c:min val="0"/>
        </c:scaling>
        <c:delete val="0"/>
        <c:axPos val="l"/>
        <c:majorGridlines>
          <c:spPr>
            <a:ln w="6350" cap="flat">
              <a:solidFill>
                <a:srgbClr val="A7A7A7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371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3750000000000001"/>
        <c:minorUnit val="6.8750000000000006E-2"/>
      </c:val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title>
      <c:tx>
        <c:rich>
          <a:bodyPr rot="0"/>
          <a:lstStyle/>
          <a:p>
            <a:pPr>
              <a:defRPr sz="2194" b="1" i="0" u="none" strike="noStrike">
                <a:solidFill>
                  <a:srgbClr val="444444"/>
                </a:solidFill>
                <a:latin typeface="Helvetica Neue"/>
              </a:defRPr>
            </a:pPr>
            <a:r>
              <a:rPr lang="en-US" sz="2194" b="1" i="0" u="none" strike="noStrike">
                <a:solidFill>
                  <a:srgbClr val="444444"/>
                </a:solidFill>
                <a:latin typeface="Helvetica Neue"/>
              </a:rPr>
              <a:t>Hit@10</a:t>
            </a:r>
          </a:p>
        </c:rich>
      </c:tx>
      <c:layout>
        <c:manualLayout>
          <c:xMode val="edge"/>
          <c:yMode val="edge"/>
          <c:x val="0.40528900000000001"/>
          <c:y val="0"/>
          <c:w val="0.18942200000000001"/>
          <c:h val="9.2505900000000002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6455400000000001"/>
          <c:y val="9.2505900000000002E-2"/>
          <c:w val="0.83044600000000002"/>
          <c:h val="0.829305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v>Units Sold</c:v>
          </c:tx>
          <c:spPr>
            <a:solidFill>
              <a:srgbClr val="5862C2">
                <a:alpha val="85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1-CEFD-44DD-8872-44E9AAE90C5F}"/>
              </c:ext>
            </c:extLst>
          </c:dPt>
          <c:dPt>
            <c:idx val="1"/>
            <c:invertIfNegative val="1"/>
            <c:bubble3D val="0"/>
            <c:spPr>
              <a:solidFill>
                <a:srgbClr val="2EC6FF">
                  <a:alpha val="85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CEFD-44DD-8872-44E9AAE90C5F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CEFD-44DD-8872-44E9AAE90C5F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CEFD-44DD-8872-44E9AAE90C5F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46" b="1" i="0" u="none" strike="noStrike">
                    <a:solidFill>
                      <a:srgbClr val="FFFFFF"/>
                    </a:solidFill>
                    <a:effectLst>
                      <a:outerShdw blurRad="63500" dist="35135" dir="5388752" algn="tl">
                        <a:srgbClr val="000000">
                          <a:alpha val="90342"/>
                        </a:srgbClr>
                      </a:outerShdw>
                    </a:effectLst>
                    <a:latin typeface="Helvetica Neue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2"/>
              <c:pt idx="0">
                <c:v>TransE</c:v>
              </c:pt>
              <c:pt idx="1">
                <c:v>TransE-AR</c:v>
              </c:pt>
            </c:strLit>
          </c:cat>
          <c:val>
            <c:numLit>
              <c:formatCode>General</c:formatCode>
              <c:ptCount val="2"/>
              <c:pt idx="0">
                <c:v>0.45100000000000001</c:v>
              </c:pt>
              <c:pt idx="1">
                <c:v>0.46899999999999997</c:v>
              </c:pt>
            </c:numLit>
          </c:val>
          <c:extLst>
            <c:ext xmlns:c16="http://schemas.microsoft.com/office/drawing/2014/chart" uri="{C3380CC4-5D6E-409C-BE32-E72D297353CC}">
              <c16:uniqueId val="{00000004-CEFD-44DD-8872-44E9AAE90C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low"/>
        <c:spPr>
          <a:ln w="6350" cap="flat">
            <a:solidFill>
              <a:srgbClr val="A7A7A7"/>
            </a:solidFill>
            <a:prstDash val="solid"/>
            <a:miter lim="400000"/>
          </a:ln>
        </c:spPr>
        <c:txPr>
          <a:bodyPr rot="0"/>
          <a:lstStyle/>
          <a:p>
            <a:pPr>
              <a:defRPr sz="1646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0.55000000000000004"/>
          <c:min val="0"/>
        </c:scaling>
        <c:delete val="0"/>
        <c:axPos val="l"/>
        <c:majorGridlines>
          <c:spPr>
            <a:ln w="6350" cap="flat">
              <a:solidFill>
                <a:srgbClr val="A7A7A7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371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3750000000000001"/>
        <c:minorUnit val="6.8750000000000006E-2"/>
      </c:val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title>
      <c:tx>
        <c:rich>
          <a:bodyPr rot="0"/>
          <a:lstStyle/>
          <a:p>
            <a:pPr>
              <a:defRPr sz="2194" b="1" i="0" u="none" strike="noStrike">
                <a:solidFill>
                  <a:srgbClr val="444444"/>
                </a:solidFill>
                <a:latin typeface="Helvetica Neue"/>
              </a:defRPr>
            </a:pPr>
            <a:r>
              <a:rPr lang="en-US" sz="2194" b="1" i="0" u="none" strike="noStrike">
                <a:solidFill>
                  <a:srgbClr val="444444"/>
                </a:solidFill>
                <a:latin typeface="Helvetica Neue"/>
              </a:rPr>
              <a:t>Hit@10</a:t>
            </a:r>
          </a:p>
        </c:rich>
      </c:tx>
      <c:layout>
        <c:manualLayout>
          <c:xMode val="edge"/>
          <c:yMode val="edge"/>
          <c:x val="0.40528900000000001"/>
          <c:y val="0"/>
          <c:w val="0.18942200000000001"/>
          <c:h val="9.2505900000000002E-2"/>
        </c:manualLayout>
      </c:layout>
      <c:overlay val="1"/>
      <c:spPr>
        <a:noFill/>
        <a:effectLst/>
      </c:spPr>
    </c:title>
    <c:autoTitleDeleted val="0"/>
    <c:plotArea>
      <c:layout>
        <c:manualLayout>
          <c:layoutTarget val="inner"/>
          <c:xMode val="edge"/>
          <c:yMode val="edge"/>
          <c:x val="0.16455400000000001"/>
          <c:y val="9.2505900000000002E-2"/>
          <c:w val="0.83044600000000002"/>
          <c:h val="0.82930599999999999"/>
        </c:manualLayout>
      </c:layout>
      <c:barChart>
        <c:barDir val="col"/>
        <c:grouping val="clustered"/>
        <c:varyColors val="0"/>
        <c:ser>
          <c:idx val="0"/>
          <c:order val="0"/>
          <c:tx>
            <c:v>Units Sold</c:v>
          </c:tx>
          <c:spPr>
            <a:solidFill>
              <a:srgbClr val="5862C2">
                <a:alpha val="85000"/>
              </a:srgbClr>
            </a:solidFill>
            <a:ln w="12700" cap="flat">
              <a:noFill/>
              <a:miter lim="400000"/>
            </a:ln>
            <a:effectLst/>
          </c:spPr>
          <c:invertIfNegative val="0"/>
          <c:dPt>
            <c:idx val="0"/>
            <c:invertIfNegative val="1"/>
            <c:bubble3D val="0"/>
            <c:extLst>
              <c:ext xmlns:c16="http://schemas.microsoft.com/office/drawing/2014/chart" uri="{C3380CC4-5D6E-409C-BE32-E72D297353CC}">
                <c16:uniqueId val="{00000001-63F5-42C3-B57C-725461417E3E}"/>
              </c:ext>
            </c:extLst>
          </c:dPt>
          <c:dPt>
            <c:idx val="1"/>
            <c:invertIfNegative val="1"/>
            <c:bubble3D val="0"/>
            <c:spPr>
              <a:solidFill>
                <a:srgbClr val="2EC6FF">
                  <a:alpha val="85000"/>
                </a:srgbClr>
              </a:solidFill>
              <a:ln w="12700" cap="flat">
                <a:noFill/>
                <a:miter lim="400000"/>
              </a:ln>
              <a:effectLst/>
            </c:spPr>
            <c:extLst>
              <c:ext xmlns:c16="http://schemas.microsoft.com/office/drawing/2014/chart" uri="{C3380CC4-5D6E-409C-BE32-E72D297353CC}">
                <c16:uniqueId val="{00000003-63F5-42C3-B57C-725461417E3E}"/>
              </c:ext>
            </c:extLst>
          </c:dPt>
          <c:dLbls>
            <c:dLbl>
              <c:idx val="0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3F5-42C3-B57C-725461417E3E}"/>
                </c:ext>
              </c:extLst>
            </c:dLbl>
            <c:dLbl>
              <c:idx val="1"/>
              <c:numFmt formatCode="0%" sourceLinked="0"/>
              <c:spPr/>
              <c:txPr>
                <a:bodyPr/>
                <a:lstStyle/>
                <a:p>
                  <a:pPr>
                    <a:defRPr sz="1646" b="1" i="0" u="none" strike="noStrike">
                      <a:solidFill>
                        <a:srgbClr val="FFFFFF"/>
                      </a:solidFill>
                      <a:effectLst>
                        <a:outerShdw blurRad="63500" dist="35135" dir="5388752" algn="tl">
                          <a:srgbClr val="000000">
                            <a:alpha val="90342"/>
                          </a:srgbClr>
                        </a:outerShdw>
                      </a:effectLst>
                      <a:latin typeface="Helvetica Neue"/>
                    </a:defRPr>
                  </a:pPr>
                  <a:endParaRPr lang="en-US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3F5-42C3-B57C-725461417E3E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46" b="1" i="0" u="none" strike="noStrike">
                    <a:solidFill>
                      <a:srgbClr val="FFFFFF"/>
                    </a:solidFill>
                    <a:effectLst>
                      <a:outerShdw blurRad="63500" dist="35135" dir="5388752" algn="tl">
                        <a:srgbClr val="000000">
                          <a:alpha val="90342"/>
                        </a:srgbClr>
                      </a:outerShdw>
                    </a:effectLst>
                    <a:latin typeface="Helvetica Neue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Lit>
              <c:ptCount val="2"/>
              <c:pt idx="0">
                <c:v>TransE</c:v>
              </c:pt>
              <c:pt idx="1">
                <c:v>TransE-AR</c:v>
              </c:pt>
            </c:strLit>
          </c:cat>
          <c:val>
            <c:numLit>
              <c:formatCode>General</c:formatCode>
              <c:ptCount val="2"/>
              <c:pt idx="0">
                <c:v>0.45100000000000001</c:v>
              </c:pt>
              <c:pt idx="1">
                <c:v>0.50800000000000001</c:v>
              </c:pt>
            </c:numLit>
          </c:val>
          <c:extLst>
            <c:ext xmlns:c16="http://schemas.microsoft.com/office/drawing/2014/chart" uri="{C3380CC4-5D6E-409C-BE32-E72D297353CC}">
              <c16:uniqueId val="{00000004-63F5-42C3-B57C-725461417E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-4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0%" sourceLinked="0"/>
        <c:majorTickMark val="none"/>
        <c:minorTickMark val="none"/>
        <c:tickLblPos val="low"/>
        <c:spPr>
          <a:ln w="6350" cap="flat">
            <a:solidFill>
              <a:srgbClr val="A7A7A7"/>
            </a:solidFill>
            <a:prstDash val="solid"/>
            <a:miter lim="400000"/>
          </a:ln>
        </c:spPr>
        <c:txPr>
          <a:bodyPr rot="0"/>
          <a:lstStyle/>
          <a:p>
            <a:pPr>
              <a:defRPr sz="1646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0.55000000000000004"/>
          <c:min val="0"/>
        </c:scaling>
        <c:delete val="0"/>
        <c:axPos val="l"/>
        <c:majorGridlines>
          <c:spPr>
            <a:ln w="6350" cap="flat">
              <a:solidFill>
                <a:srgbClr val="A7A7A7"/>
              </a:solidFill>
              <a:custDash>
                <a:ds d="200000" sp="200000"/>
              </a:custDash>
              <a:miter lim="400000"/>
            </a:ln>
          </c:spPr>
        </c:majorGridlines>
        <c:numFmt formatCode="0%" sourceLinked="0"/>
        <c:majorTickMark val="none"/>
        <c:minorTickMark val="none"/>
        <c:tickLblPos val="nextTo"/>
        <c:spPr>
          <a:ln w="635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371" b="1" i="0" u="none" strike="noStrike">
                <a:solidFill>
                  <a:srgbClr val="444444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between"/>
        <c:majorUnit val="0.13750000000000001"/>
        <c:minorUnit val="6.8750000000000006E-2"/>
      </c:valAx>
      <c:spPr>
        <a:noFill/>
        <a:ln w="12700" cap="flat">
          <a:noFill/>
          <a:miter lim="400000"/>
        </a:ln>
        <a:effectLst/>
      </c:spPr>
    </c:plotArea>
    <c:plotVisOnly val="0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6387399999999999"/>
          <c:y val="5.5722099999999997E-2"/>
          <c:w val="0.79054899999999995"/>
          <c:h val="0.852837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683</c:v>
                </c:pt>
                <c:pt idx="1">
                  <c:v>162</c:v>
                </c:pt>
                <c:pt idx="2">
                  <c:v>125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7B-4F68-9DD4-01E3B0A672C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660</c:v>
                </c:pt>
                <c:pt idx="1">
                  <c:v>153</c:v>
                </c:pt>
                <c:pt idx="2">
                  <c:v>121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7B-4F68-9DD4-01E3B0A672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73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Mean rank</a:t>
                </a:r>
              </a:p>
            </c:rich>
          </c:tx>
          <c:layout/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21.667"/>
        <c:minorUnit val="60.8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1435499999999996"/>
          <c:y val="5.1259100000000002E-2"/>
          <c:w val="0.23069734290010652"/>
          <c:h val="0.14573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53471"/>
          <c:y val="5.5916800000000003E-2"/>
          <c:w val="0.84152899999999997"/>
          <c:h val="0.855863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0C-445C-A1EC-0E8290152A2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42.3</c:v>
                </c:pt>
                <c:pt idx="1">
                  <c:v>41.6</c:v>
                </c:pt>
                <c:pt idx="2">
                  <c:v>47.3</c:v>
                </c:pt>
                <c:pt idx="3">
                  <c:v>65.599999999999994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B0C-445C-A1EC-0E8290152A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Hit@10 (%)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1.666700000000001"/>
        <c:minorUnit val="5.83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4677163211527325"/>
          <c:y val="5.1141300000000001E-2"/>
          <c:w val="0.26412738159726368"/>
          <c:h val="0.1461530000000000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6387399999999999"/>
          <c:y val="5.5722099999999997E-2"/>
          <c:w val="0.79054899999999995"/>
          <c:h val="0.852837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683</c:v>
                </c:pt>
                <c:pt idx="1">
                  <c:v>162</c:v>
                </c:pt>
                <c:pt idx="2">
                  <c:v>125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16-485A-ABEF-E7795CA2B03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649</c:v>
                </c:pt>
                <c:pt idx="1">
                  <c:v>141</c:v>
                </c:pt>
                <c:pt idx="2">
                  <c:v>116</c:v>
                </c:pt>
                <c:pt idx="3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16-485A-ABEF-E7795CA2B0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73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Mean rank</a:t>
                </a:r>
              </a:p>
            </c:rich>
          </c:tx>
          <c:layout/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21.667"/>
        <c:minorUnit val="60.8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1435499999999996"/>
          <c:y val="5.1259100000000002E-2"/>
          <c:w val="0.23069734290010652"/>
          <c:h val="0.14573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53471"/>
          <c:y val="5.5916800000000003E-2"/>
          <c:w val="0.84152899999999997"/>
          <c:h val="0.855863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B5-48E0-9E82-70464BC67E50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43.5</c:v>
                </c:pt>
                <c:pt idx="1">
                  <c:v>41.8</c:v>
                </c:pt>
                <c:pt idx="2">
                  <c:v>47.9</c:v>
                </c:pt>
                <c:pt idx="3">
                  <c:v>65.900000000000006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B5-48E0-9E82-70464BC67E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Hit@10 (%)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1.666700000000001"/>
        <c:minorUnit val="5.83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4677163211527325"/>
          <c:y val="5.1141300000000001E-2"/>
          <c:w val="0.26412738159726368"/>
          <c:h val="0.1461530000000000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6387399999999999"/>
          <c:y val="5.5722099999999997E-2"/>
          <c:w val="0.79054899999999995"/>
          <c:h val="0.852837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683</c:v>
                </c:pt>
                <c:pt idx="1">
                  <c:v>162</c:v>
                </c:pt>
                <c:pt idx="2">
                  <c:v>125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7E-4747-A310-4DE83C2F5EB9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517</c:v>
                </c:pt>
                <c:pt idx="1">
                  <c:v>138</c:v>
                </c:pt>
                <c:pt idx="2">
                  <c:v>114</c:v>
                </c:pt>
                <c:pt idx="3">
                  <c:v>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E7E-4747-A310-4DE83C2F5E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73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Mean rank</a:t>
                </a:r>
              </a:p>
            </c:rich>
          </c:tx>
          <c:layout/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21.667"/>
        <c:minorUnit val="60.8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1435499999999996"/>
          <c:y val="5.1259100000000002E-2"/>
          <c:w val="0.23069734290010652"/>
          <c:h val="0.14573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53471"/>
          <c:y val="5.5916800000000003E-2"/>
          <c:w val="0.84152899999999997"/>
          <c:h val="0.85586300000000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42.1</c:v>
                </c:pt>
                <c:pt idx="1">
                  <c:v>39.799999999999997</c:v>
                </c:pt>
                <c:pt idx="2">
                  <c:v>45.1</c:v>
                </c:pt>
                <c:pt idx="3">
                  <c:v>64.400000000000006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22-4694-9E9E-559784E7B1CB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43.9</c:v>
                </c:pt>
                <c:pt idx="1">
                  <c:v>43.1</c:v>
                </c:pt>
                <c:pt idx="2">
                  <c:v>50.8</c:v>
                </c:pt>
                <c:pt idx="3">
                  <c:v>67.3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522-4694-9E9E-559784E7B1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Hit@10 (%)</a:t>
                </a:r>
              </a:p>
            </c:rich>
          </c:tx>
          <c:layout/>
          <c:overlay val="1"/>
        </c:title>
        <c:numFmt formatCode="#,##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1.666700000000001"/>
        <c:minorUnit val="5.83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14677163211527325"/>
          <c:y val="5.1141300000000001E-2"/>
          <c:w val="0.26412738159726368"/>
          <c:h val="0.1461530000000000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6387399999999999"/>
          <c:y val="5.5722099999999997E-2"/>
          <c:w val="0.79054899999999995"/>
          <c:h val="0.852837999999999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Org</c:v>
                </c:pt>
              </c:strCache>
            </c:strRef>
          </c:tx>
          <c:spPr>
            <a:solidFill>
              <a:srgbClr val="424242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683</c:v>
                </c:pt>
                <c:pt idx="1">
                  <c:v>162</c:v>
                </c:pt>
                <c:pt idx="2">
                  <c:v>125</c:v>
                </c:pt>
                <c:pt idx="3">
                  <c:v>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C9-4235-B17F-0EDE5DBD016E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+AR</c:v>
                </c:pt>
              </c:strCache>
            </c:strRef>
          </c:tx>
          <c:spPr>
            <a:solidFill>
              <a:srgbClr val="919191"/>
            </a:solidFill>
            <a:ln w="12700" cap="flat">
              <a:noFill/>
              <a:miter lim="400000"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 b="0" i="0" u="none" strike="noStrike">
                    <a:solidFill>
                      <a:srgbClr val="000000"/>
                    </a:solidFill>
                    <a:effectLst>
                      <a:outerShdw blurRad="127000" dist="45484" dir="5400000" algn="tl">
                        <a:srgbClr val="000000">
                          <a:alpha val="60000"/>
                        </a:srgbClr>
                      </a:outerShdw>
                    </a:effectLst>
                    <a:latin typeface="Helvetica Light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Sheet1!$B$1:$E$1</c:f>
              <c:strCache>
                <c:ptCount val="4"/>
                <c:pt idx="0">
                  <c:v>RESCAL</c:v>
                </c:pt>
                <c:pt idx="1">
                  <c:v>SE</c:v>
                </c:pt>
                <c:pt idx="2">
                  <c:v>TransE</c:v>
                </c:pt>
                <c:pt idx="3">
                  <c:v>TransH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484</c:v>
                </c:pt>
                <c:pt idx="1">
                  <c:v>135</c:v>
                </c:pt>
                <c:pt idx="2">
                  <c:v>109</c:v>
                </c:pt>
                <c:pt idx="3">
                  <c:v>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9C9-4235-B17F-0EDE5DBD01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in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20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  <c:max val="730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custDash>
                <a:ds d="100000" sp="200000"/>
              </a:custDash>
              <a:miter lim="400000"/>
            </a:ln>
          </c:spPr>
        </c:majorGridlines>
        <c:title>
          <c:tx>
            <c:rich>
              <a:bodyPr rot="-5400000"/>
              <a:lstStyle/>
              <a:p>
                <a:pPr>
                  <a:defRPr sz="2000" b="0" i="0" u="none" strike="noStrike">
                    <a:solidFill>
                      <a:srgbClr val="000000"/>
                    </a:solidFill>
                    <a:latin typeface="Helvetica Light"/>
                  </a:defRPr>
                </a:pPr>
                <a:r>
                  <a:rPr lang="en-US" sz="2000" b="0" i="0" u="none" strike="noStrike">
                    <a:solidFill>
                      <a:srgbClr val="000000"/>
                    </a:solidFill>
                    <a:latin typeface="Helvetica Light"/>
                  </a:rPr>
                  <a:t>Mean rank</a:t>
                </a:r>
              </a:p>
            </c:rich>
          </c:tx>
          <c:layout/>
          <c:overlay val="1"/>
        </c:title>
        <c:numFmt formatCode="0" sourceLinked="0"/>
        <c:majorTickMark val="none"/>
        <c:minorTickMark val="none"/>
        <c:tickLblPos val="nextTo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sz="1800" b="0" i="0" u="none" strike="noStrike">
                <a:solidFill>
                  <a:srgbClr val="000000"/>
                </a:solidFill>
                <a:latin typeface="Helvetica Light"/>
              </a:defRPr>
            </a:pPr>
            <a:endParaRPr lang="en-US"/>
          </a:p>
        </c:txPr>
        <c:crossAx val="2094734552"/>
        <c:crosses val="autoZero"/>
        <c:crossBetween val="between"/>
        <c:majorUnit val="121.667"/>
        <c:minorUnit val="60.833300000000001"/>
      </c:valAx>
      <c:spPr>
        <a:noFill/>
        <a:ln w="12700" cap="flat">
          <a:solidFill>
            <a:srgbClr val="000000"/>
          </a:solidFill>
          <a:prstDash val="solid"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71435499999999996"/>
          <c:y val="5.1259100000000002E-2"/>
          <c:w val="0.23069734290010652"/>
          <c:h val="0.145731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sz="2200" b="0" i="0" u="none" strike="noStrike">
              <a:solidFill>
                <a:srgbClr val="000000"/>
              </a:solidFill>
              <a:latin typeface="Helvetica Light"/>
            </a:defRPr>
          </a:pPr>
          <a:endParaRPr lang="en-US"/>
        </a:p>
      </c:txPr>
    </c:legend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8E61BB-34A5-49BC-BD68-C702760075A1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AB5FA9-89F7-45D8-8C2A-401B7A365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6789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0" name="Shape 1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defTabSz="914400" rtl="1">
              <a:defRPr sz="1200"/>
            </a:lvl1pPr>
          </a:lstStyle>
          <a:p>
            <a:r>
              <a:rPr dirty="0" err="1"/>
              <a:t>موضوع</a:t>
            </a:r>
            <a:r>
              <a:rPr dirty="0"/>
              <a:t> </a:t>
            </a:r>
            <a:r>
              <a:rPr lang="fa-IR" baseline="0" dirty="0" smtClean="0"/>
              <a:t>ارائه‌ی </a:t>
            </a:r>
            <a:r>
              <a:rPr dirty="0" err="1" smtClean="0"/>
              <a:t>من</a:t>
            </a:r>
            <a:r>
              <a:rPr dirty="0" smtClean="0"/>
              <a:t> </a:t>
            </a:r>
            <a:r>
              <a:rPr dirty="0"/>
              <a:t>…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50" name="Shape 35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rtl="1">
              <a:defRPr sz="1800"/>
            </a:pPr>
            <a:r>
              <a:rPr lang="fa-IR" dirty="0" smtClean="0"/>
              <a:t>هر موجودیت به صورت یک بردار از ویژگی‌های</a:t>
            </a:r>
            <a:r>
              <a:rPr lang="fa-IR" baseline="0" dirty="0" smtClean="0"/>
              <a:t> آن موجودیت است</a:t>
            </a:r>
            <a:endParaRPr dirty="0"/>
          </a:p>
          <a:p>
            <a:pPr algn="r" rtl="1">
              <a:defRPr sz="1800"/>
            </a:pPr>
            <a:r>
              <a:rPr dirty="0" err="1" smtClean="0"/>
              <a:t>ماتریس</a:t>
            </a:r>
            <a:r>
              <a:rPr dirty="0" smtClean="0"/>
              <a:t> </a:t>
            </a:r>
            <a:r>
              <a:rPr dirty="0" err="1"/>
              <a:t>وزن</a:t>
            </a:r>
            <a:r>
              <a:rPr dirty="0"/>
              <a:t>: </a:t>
            </a:r>
            <a:r>
              <a:rPr dirty="0" err="1"/>
              <a:t>همکار</a:t>
            </a:r>
            <a:r>
              <a:rPr dirty="0"/>
              <a:t>=&gt; </a:t>
            </a:r>
            <a:r>
              <a:rPr dirty="0" err="1"/>
              <a:t>رشته‌ی</a:t>
            </a:r>
            <a:r>
              <a:rPr dirty="0"/>
              <a:t> </a:t>
            </a:r>
            <a:r>
              <a:rPr dirty="0" err="1" smtClean="0"/>
              <a:t>تحصیلی</a:t>
            </a:r>
            <a:r>
              <a:rPr lang="fa-IR" dirty="0" smtClean="0"/>
              <a:t> ‍×</a:t>
            </a:r>
            <a:r>
              <a:rPr dirty="0" smtClean="0"/>
              <a:t> </a:t>
            </a:r>
            <a:r>
              <a:rPr lang="fa-IR" dirty="0" smtClean="0"/>
              <a:t>رنگ‌پوست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79" name="Shape 4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r>
              <a:t>بردار موجودیت اول + بردار رابطه ‍~ موجودیت دوم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7" name="Shape 5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defTabSz="914400" rtl="1">
              <a:defRPr sz="1200"/>
            </a:lvl1pPr>
          </a:lstStyle>
          <a:p>
            <a:r>
              <a:rPr dirty="0" err="1"/>
              <a:t>همشون</a:t>
            </a:r>
            <a:r>
              <a:rPr dirty="0"/>
              <a:t> </a:t>
            </a:r>
            <a:r>
              <a:rPr dirty="0" err="1"/>
              <a:t>برای</a:t>
            </a:r>
            <a:r>
              <a:rPr dirty="0"/>
              <a:t> </a:t>
            </a:r>
            <a:r>
              <a:rPr dirty="0" err="1"/>
              <a:t>موجودیت</a:t>
            </a:r>
            <a:r>
              <a:rPr dirty="0"/>
              <a:t> </a:t>
            </a:r>
            <a:r>
              <a:rPr dirty="0" err="1"/>
              <a:t>یه</a:t>
            </a:r>
            <a:r>
              <a:rPr dirty="0"/>
              <a:t> </a:t>
            </a:r>
            <a:r>
              <a:rPr dirty="0" err="1"/>
              <a:t>بردار</a:t>
            </a:r>
            <a:r>
              <a:rPr dirty="0"/>
              <a:t> d </a:t>
            </a:r>
            <a:r>
              <a:rPr dirty="0" err="1"/>
              <a:t>بعدی</a:t>
            </a:r>
            <a:r>
              <a:rPr dirty="0"/>
              <a:t> </a:t>
            </a:r>
            <a:r>
              <a:rPr dirty="0" err="1"/>
              <a:t>نیاز</a:t>
            </a:r>
            <a:r>
              <a:rPr dirty="0"/>
              <a:t> </a:t>
            </a:r>
            <a:r>
              <a:rPr dirty="0" err="1"/>
              <a:t>دارن</a:t>
            </a:r>
            <a:r>
              <a:rPr dirty="0"/>
              <a:t> </a:t>
            </a:r>
            <a:r>
              <a:rPr dirty="0" err="1"/>
              <a:t>اما</a:t>
            </a:r>
            <a:r>
              <a:rPr dirty="0"/>
              <a:t>…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62" name="Shape 5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defTabSz="914400" rtl="1">
              <a:defRPr sz="1200"/>
            </a:lvl1pPr>
          </a:lstStyle>
          <a:p>
            <a:r>
              <a:rPr lang="fa-IR" dirty="0" smtClean="0"/>
              <a:t>برای شهود بهتر...</a:t>
            </a:r>
          </a:p>
          <a:p>
            <a:r>
              <a:rPr lang="fa-IR" dirty="0" smtClean="0"/>
              <a:t>در دو بعد نمایش</a:t>
            </a:r>
            <a:r>
              <a:rPr lang="fa-IR" baseline="0" dirty="0" smtClean="0"/>
              <a:t> دادیم</a:t>
            </a:r>
            <a:endParaRPr lang="fa-IR" dirty="0" smtClean="0"/>
          </a:p>
          <a:p>
            <a:r>
              <a:rPr dirty="0" err="1" smtClean="0"/>
              <a:t>جزیره‌ای</a:t>
            </a:r>
            <a:r>
              <a:rPr dirty="0" smtClean="0"/>
              <a:t> </a:t>
            </a:r>
            <a:r>
              <a:rPr dirty="0" err="1"/>
              <a:t>شدن</a:t>
            </a:r>
            <a:r>
              <a:rPr dirty="0"/>
              <a:t> و </a:t>
            </a:r>
            <a:r>
              <a:rPr dirty="0" err="1"/>
              <a:t>به</a:t>
            </a:r>
            <a:r>
              <a:rPr dirty="0"/>
              <a:t> </a:t>
            </a:r>
            <a:r>
              <a:rPr dirty="0" err="1"/>
              <a:t>نظر</a:t>
            </a:r>
            <a:r>
              <a:rPr dirty="0"/>
              <a:t> </a:t>
            </a:r>
            <a:r>
              <a:rPr dirty="0" err="1"/>
              <a:t>میرسد</a:t>
            </a:r>
            <a:r>
              <a:rPr dirty="0"/>
              <a:t> </a:t>
            </a:r>
            <a:r>
              <a:rPr dirty="0" err="1" smtClean="0"/>
              <a:t>یه</a:t>
            </a:r>
            <a:r>
              <a:rPr dirty="0" smtClean="0"/>
              <a:t> </a:t>
            </a:r>
            <a:r>
              <a:rPr dirty="0" err="1"/>
              <a:t>دسته‌بندی‌ای</a:t>
            </a:r>
            <a:r>
              <a:rPr dirty="0"/>
              <a:t> </a:t>
            </a:r>
            <a:r>
              <a:rPr dirty="0" err="1"/>
              <a:t>روشون</a:t>
            </a:r>
            <a:r>
              <a:rPr dirty="0"/>
              <a:t> </a:t>
            </a:r>
            <a:r>
              <a:rPr dirty="0" err="1"/>
              <a:t>اعمال</a:t>
            </a:r>
            <a:r>
              <a:rPr dirty="0"/>
              <a:t> </a:t>
            </a:r>
            <a:r>
              <a:rPr dirty="0" err="1"/>
              <a:t>شده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1"/>
            <a:r>
              <a:rPr lang="fa-IR" dirty="0" smtClean="0"/>
              <a:t>رسکال: برای رابطه‌هایی</a:t>
            </a:r>
            <a:r>
              <a:rPr lang="fa-IR" baseline="0" dirty="0" smtClean="0"/>
              <a:t> که تعداد نمونه‌ی کم وجود داشته نتونسته خوب عمل کنه و جواب‌های پرتی داشته در حالی که برای بقیه خیلی خوب عمل کرده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352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57" name="Shape 6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t>اگه بردار‌هایی که برای روابط لرن شدن رو نمایش بدیم به این صورته</a:t>
            </a:r>
          </a:p>
          <a:p>
            <a:pPr algn="r" defTabSz="914400" rtl="1">
              <a:defRPr sz="1200"/>
            </a:pPr>
            <a:r>
              <a:t>جزیره نشده و اسکتره توی صفحس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40" name="Shape 7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defTabSz="914400" rtl="1">
              <a:defRPr sz="1200"/>
            </a:lvl1pPr>
          </a:lstStyle>
          <a:p>
            <a:r>
              <a:rPr lang="fa-IR" dirty="0" smtClean="0"/>
              <a:t>بنظ</a:t>
            </a:r>
            <a:r>
              <a:rPr lang="fa-IR" baseline="0" dirty="0" smtClean="0"/>
              <a:t>ر میرسه اگه</a:t>
            </a:r>
          </a:p>
          <a:p>
            <a:r>
              <a:rPr lang="fa-IR" baseline="0" dirty="0" smtClean="0"/>
              <a:t>رابطه‌ها رو نیز خوب دسته‌بندی کنیم</a:t>
            </a:r>
          </a:p>
          <a:p>
            <a:r>
              <a:rPr lang="fa-IR" baseline="0" dirty="0" smtClean="0"/>
              <a:t>و نتایج رو فیلتر کنیم</a:t>
            </a:r>
          </a:p>
          <a:p>
            <a:r>
              <a:rPr lang="fa-IR" baseline="0" dirty="0" smtClean="0"/>
              <a:t>به نتایج بهتری برسیم.</a:t>
            </a:r>
          </a:p>
          <a:p>
            <a:r>
              <a:rPr lang="fa-IR" baseline="0" dirty="0" smtClean="0"/>
              <a:t>برای این کار از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83" name="Shape 7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rPr dirty="0" err="1"/>
              <a:t>ممکنه</a:t>
            </a:r>
            <a:r>
              <a:rPr dirty="0"/>
              <a:t> </a:t>
            </a:r>
            <a:r>
              <a:rPr dirty="0" err="1"/>
              <a:t>یه</a:t>
            </a:r>
            <a:r>
              <a:rPr dirty="0"/>
              <a:t> </a:t>
            </a:r>
            <a:r>
              <a:rPr dirty="0" err="1"/>
              <a:t>سری</a:t>
            </a:r>
            <a:r>
              <a:rPr dirty="0"/>
              <a:t> </a:t>
            </a:r>
            <a:r>
              <a:rPr dirty="0" err="1"/>
              <a:t>قانون‌ها</a:t>
            </a:r>
            <a:r>
              <a:rPr dirty="0"/>
              <a:t> </a:t>
            </a:r>
            <a:r>
              <a:rPr dirty="0" err="1"/>
              <a:t>رو</a:t>
            </a:r>
            <a:r>
              <a:rPr dirty="0"/>
              <a:t> </a:t>
            </a:r>
            <a:r>
              <a:rPr dirty="0" err="1"/>
              <a:t>اصلا</a:t>
            </a:r>
            <a:r>
              <a:rPr dirty="0"/>
              <a:t> </a:t>
            </a:r>
            <a:r>
              <a:rPr dirty="0" err="1"/>
              <a:t>نبینیم</a:t>
            </a:r>
            <a:endParaRPr dirty="0"/>
          </a:p>
          <a:p>
            <a:pPr algn="r" defTabSz="914400" rtl="1">
              <a:defRPr sz="1200"/>
            </a:pPr>
            <a:r>
              <a:rPr dirty="0" err="1"/>
              <a:t>معیاری</a:t>
            </a:r>
            <a:r>
              <a:rPr dirty="0"/>
              <a:t> </a:t>
            </a:r>
            <a:r>
              <a:rPr dirty="0" err="1"/>
              <a:t>که</a:t>
            </a:r>
            <a:r>
              <a:rPr dirty="0"/>
              <a:t> </a:t>
            </a:r>
            <a:r>
              <a:rPr dirty="0" err="1"/>
              <a:t>بدونی</a:t>
            </a:r>
            <a:r>
              <a:rPr dirty="0"/>
              <a:t> </a:t>
            </a:r>
            <a:r>
              <a:rPr dirty="0" err="1"/>
              <a:t>قانونی</a:t>
            </a:r>
            <a:r>
              <a:rPr dirty="0"/>
              <a:t> </a:t>
            </a:r>
            <a:r>
              <a:rPr dirty="0" err="1"/>
              <a:t>که</a:t>
            </a:r>
            <a:r>
              <a:rPr dirty="0"/>
              <a:t> </a:t>
            </a:r>
            <a:r>
              <a:rPr dirty="0" err="1"/>
              <a:t>حالا</a:t>
            </a:r>
            <a:r>
              <a:rPr dirty="0"/>
              <a:t> </a:t>
            </a:r>
            <a:r>
              <a:rPr dirty="0" err="1"/>
              <a:t>بدست</a:t>
            </a:r>
            <a:r>
              <a:rPr dirty="0"/>
              <a:t> </a:t>
            </a:r>
            <a:r>
              <a:rPr dirty="0" err="1"/>
              <a:t>اوردیم</a:t>
            </a:r>
            <a:r>
              <a:rPr dirty="0"/>
              <a:t> </a:t>
            </a:r>
            <a:r>
              <a:rPr dirty="0" err="1"/>
              <a:t>چقد</a:t>
            </a:r>
            <a:r>
              <a:rPr dirty="0"/>
              <a:t> </a:t>
            </a:r>
            <a:r>
              <a:rPr dirty="0" err="1"/>
              <a:t>مطمئنه</a:t>
            </a:r>
            <a:r>
              <a:rPr dirty="0"/>
              <a:t> و </a:t>
            </a:r>
            <a:r>
              <a:rPr dirty="0" err="1"/>
              <a:t>میشه</a:t>
            </a:r>
            <a:r>
              <a:rPr dirty="0"/>
              <a:t> </a:t>
            </a:r>
            <a:r>
              <a:rPr dirty="0" err="1"/>
              <a:t>ازش</a:t>
            </a:r>
            <a:r>
              <a:rPr dirty="0"/>
              <a:t> </a:t>
            </a:r>
            <a:r>
              <a:rPr dirty="0" err="1"/>
              <a:t>استفاده</a:t>
            </a:r>
            <a:r>
              <a:rPr dirty="0"/>
              <a:t> </a:t>
            </a:r>
            <a:r>
              <a:rPr dirty="0" err="1"/>
              <a:t>کرد</a:t>
            </a:r>
            <a:endParaRPr dirty="0"/>
          </a:p>
          <a:p>
            <a:pPr algn="r" defTabSz="914400" rtl="1">
              <a:defRPr sz="1200"/>
            </a:pPr>
            <a:r>
              <a:rPr dirty="0" err="1"/>
              <a:t>فرض</a:t>
            </a:r>
            <a:r>
              <a:rPr dirty="0"/>
              <a:t> OWA: </a:t>
            </a:r>
            <a:r>
              <a:rPr dirty="0" err="1"/>
              <a:t>اگه</a:t>
            </a:r>
            <a:r>
              <a:rPr dirty="0"/>
              <a:t> </a:t>
            </a:r>
            <a:r>
              <a:rPr dirty="0" err="1"/>
              <a:t>فکتی</a:t>
            </a:r>
            <a:r>
              <a:rPr dirty="0"/>
              <a:t> </a:t>
            </a:r>
            <a:r>
              <a:rPr dirty="0" err="1"/>
              <a:t>توی</a:t>
            </a:r>
            <a:r>
              <a:rPr dirty="0"/>
              <a:t> </a:t>
            </a:r>
            <a:r>
              <a:rPr dirty="0" err="1"/>
              <a:t>نالجبیس</a:t>
            </a:r>
            <a:r>
              <a:rPr dirty="0"/>
              <a:t> </a:t>
            </a:r>
            <a:r>
              <a:rPr dirty="0" err="1"/>
              <a:t>ما</a:t>
            </a:r>
            <a:r>
              <a:rPr dirty="0"/>
              <a:t> </a:t>
            </a:r>
            <a:r>
              <a:rPr dirty="0" err="1"/>
              <a:t>نیست</a:t>
            </a:r>
            <a:r>
              <a:rPr dirty="0"/>
              <a:t> </a:t>
            </a:r>
            <a:r>
              <a:rPr dirty="0" err="1"/>
              <a:t>نمی‌تونیم</a:t>
            </a:r>
            <a:r>
              <a:rPr dirty="0"/>
              <a:t> </a:t>
            </a:r>
            <a:r>
              <a:rPr dirty="0" err="1"/>
              <a:t>بگیم</a:t>
            </a:r>
            <a:r>
              <a:rPr dirty="0"/>
              <a:t> </a:t>
            </a:r>
            <a:r>
              <a:rPr dirty="0" err="1"/>
              <a:t>حتما</a:t>
            </a:r>
            <a:r>
              <a:rPr dirty="0"/>
              <a:t> </a:t>
            </a:r>
            <a:r>
              <a:rPr dirty="0" err="1"/>
              <a:t>غلط</a:t>
            </a:r>
            <a:r>
              <a:rPr dirty="0"/>
              <a:t> </a:t>
            </a:r>
            <a:r>
              <a:rPr dirty="0" err="1"/>
              <a:t>است</a:t>
            </a:r>
            <a:r>
              <a:rPr dirty="0"/>
              <a:t>.</a:t>
            </a:r>
          </a:p>
          <a:p>
            <a:pPr algn="r" defTabSz="914400" rtl="1">
              <a:defRPr sz="1200"/>
            </a:pPr>
            <a:r>
              <a:rPr dirty="0" err="1"/>
              <a:t>حجم</a:t>
            </a:r>
            <a:r>
              <a:rPr dirty="0"/>
              <a:t> </a:t>
            </a:r>
            <a:r>
              <a:rPr dirty="0" err="1"/>
              <a:t>بالای</a:t>
            </a:r>
            <a:r>
              <a:rPr dirty="0"/>
              <a:t> </a:t>
            </a:r>
            <a:r>
              <a:rPr dirty="0" err="1"/>
              <a:t>اطلاعات</a:t>
            </a:r>
            <a:r>
              <a:rPr dirty="0"/>
              <a:t> </a:t>
            </a:r>
            <a:r>
              <a:rPr dirty="0" err="1"/>
              <a:t>نیاز</a:t>
            </a:r>
            <a:r>
              <a:rPr dirty="0"/>
              <a:t> </a:t>
            </a:r>
            <a:r>
              <a:rPr dirty="0" err="1"/>
              <a:t>به</a:t>
            </a:r>
            <a:r>
              <a:rPr dirty="0"/>
              <a:t> </a:t>
            </a:r>
            <a:r>
              <a:rPr dirty="0" err="1"/>
              <a:t>محاسبات</a:t>
            </a:r>
            <a:r>
              <a:rPr dirty="0"/>
              <a:t> </a:t>
            </a:r>
            <a:r>
              <a:rPr dirty="0" err="1"/>
              <a:t>زیاد</a:t>
            </a:r>
            <a:r>
              <a:rPr dirty="0"/>
              <a:t> </a:t>
            </a:r>
            <a:r>
              <a:rPr dirty="0" err="1"/>
              <a:t>دارد</a:t>
            </a:r>
            <a:r>
              <a:rPr dirty="0"/>
              <a:t> </a:t>
            </a:r>
            <a:r>
              <a:rPr dirty="0" err="1"/>
              <a:t>که</a:t>
            </a:r>
            <a:r>
              <a:rPr dirty="0"/>
              <a:t> </a:t>
            </a:r>
            <a:r>
              <a:rPr dirty="0" err="1"/>
              <a:t>روش</a:t>
            </a:r>
            <a:r>
              <a:rPr dirty="0"/>
              <a:t> </a:t>
            </a:r>
            <a:r>
              <a:rPr dirty="0" err="1"/>
              <a:t>paralell</a:t>
            </a:r>
            <a:r>
              <a:rPr dirty="0"/>
              <a:t> </a:t>
            </a:r>
            <a:r>
              <a:rPr dirty="0" err="1"/>
              <a:t>رو</a:t>
            </a:r>
            <a:r>
              <a:rPr dirty="0"/>
              <a:t> </a:t>
            </a:r>
            <a:r>
              <a:rPr dirty="0" err="1"/>
              <a:t>مطرح</a:t>
            </a:r>
            <a:r>
              <a:rPr dirty="0"/>
              <a:t> </a:t>
            </a:r>
            <a:r>
              <a:rPr dirty="0" err="1"/>
              <a:t>می‌کنیم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42" name="Shape 9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rtl="1">
              <a:defRPr/>
            </a:pPr>
            <a:r>
              <a:t>تمام روابطی که y در اونها شریک هست رو اضافه می‌کنیم مثل…</a:t>
            </a:r>
          </a:p>
          <a:p>
            <a:pPr algn="r" rtl="1">
              <a:defRPr/>
            </a:pPr>
            <a:r>
              <a:t>رابطه رو اضافه می کنیم و حالا بررسی می‌کنیم چقد احتمال داره رابطه‌ای بین z و x باشه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00" name="Shape 10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/>
            </a:lvl1pPr>
          </a:lstStyle>
          <a:p>
            <a:r>
              <a:t>a won b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rPr lang="fa-IR" dirty="0" smtClean="0"/>
              <a:t>در ابتدا یه مقدمه‌ای -&gt;</a:t>
            </a:r>
            <a:r>
              <a:rPr lang="fa-IR" baseline="0" dirty="0" smtClean="0"/>
              <a:t> </a:t>
            </a:r>
            <a:r>
              <a:rPr lang="fa-IR" dirty="0" smtClean="0"/>
              <a:t>موضوعی</a:t>
            </a:r>
            <a:r>
              <a:rPr lang="fa-IR" baseline="0" dirty="0" smtClean="0"/>
              <a:t> رو می‌خوایم حل کنیم -&gt; در ادامه بقیه‌ی بخش‌ها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Shape 102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1" name="Shape 102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t>a =&gt; f</a:t>
            </a:r>
          </a:p>
          <a:p>
            <a:pPr defTabSz="914400">
              <a:defRPr sz="1200"/>
            </a:pPr>
            <a:r>
              <a:t>f =&gt; b</a:t>
            </a:r>
          </a:p>
          <a:p>
            <a:pPr defTabSz="914400">
              <a:defRPr sz="1200"/>
            </a:pPr>
            <a:endParaRPr/>
          </a:p>
          <a:p>
            <a:pPr defTabSz="914400">
              <a:defRPr sz="1200"/>
            </a:pPr>
            <a:r>
              <a:t>a =&gt; b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Shape 103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0" name="Shape 104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R-sub = </a:t>
            </a:r>
            <a:r>
              <a:rPr dirty="0" err="1"/>
              <a:t>پدر</a:t>
            </a:r>
            <a:r>
              <a:rPr dirty="0"/>
              <a:t> و </a:t>
            </a:r>
            <a:r>
              <a:rPr dirty="0" err="1"/>
              <a:t>والد</a:t>
            </a:r>
            <a:endParaRPr dirty="0"/>
          </a:p>
          <a:p>
            <a:r>
              <a:rPr dirty="0"/>
              <a:t>R-</a:t>
            </a:r>
            <a:r>
              <a:rPr dirty="0" err="1"/>
              <a:t>equ</a:t>
            </a:r>
            <a:r>
              <a:rPr dirty="0"/>
              <a:t> = </a:t>
            </a:r>
            <a:r>
              <a:rPr dirty="0" err="1"/>
              <a:t>located_in</a:t>
            </a:r>
            <a:r>
              <a:rPr dirty="0"/>
              <a:t> and </a:t>
            </a:r>
            <a:r>
              <a:rPr dirty="0" err="1"/>
              <a:t>contained_by</a:t>
            </a:r>
            <a:r>
              <a:rPr dirty="0"/>
              <a:t> </a:t>
            </a:r>
            <a:r>
              <a:rPr lang="fa-IR" dirty="0" smtClean="0"/>
              <a:t>روابطی</a:t>
            </a:r>
            <a:r>
              <a:rPr dirty="0" smtClean="0"/>
              <a:t> </a:t>
            </a:r>
            <a:r>
              <a:rPr dirty="0" err="1"/>
              <a:t>که</a:t>
            </a:r>
            <a:r>
              <a:rPr dirty="0"/>
              <a:t> </a:t>
            </a:r>
            <a:r>
              <a:rPr dirty="0" err="1"/>
              <a:t>یک</a:t>
            </a:r>
            <a:r>
              <a:rPr dirty="0"/>
              <a:t> </a:t>
            </a:r>
            <a:r>
              <a:rPr dirty="0" err="1"/>
              <a:t>مفهوم</a:t>
            </a:r>
            <a:r>
              <a:rPr dirty="0"/>
              <a:t> </a:t>
            </a:r>
            <a:r>
              <a:rPr dirty="0" err="1"/>
              <a:t>دارند</a:t>
            </a:r>
            <a:endParaRPr dirty="0"/>
          </a:p>
          <a:p>
            <a:r>
              <a:rPr dirty="0"/>
              <a:t>2-hope = </a:t>
            </a:r>
            <a:r>
              <a:rPr dirty="0" err="1"/>
              <a:t>تهران</a:t>
            </a:r>
            <a:r>
              <a:rPr dirty="0"/>
              <a:t> </a:t>
            </a:r>
            <a:r>
              <a:rPr dirty="0" err="1"/>
              <a:t>پایتخت</a:t>
            </a:r>
            <a:r>
              <a:rPr dirty="0"/>
              <a:t> </a:t>
            </a:r>
            <a:r>
              <a:rPr dirty="0" err="1"/>
              <a:t>ایران</a:t>
            </a:r>
            <a:r>
              <a:rPr dirty="0"/>
              <a:t> و </a:t>
            </a:r>
            <a:r>
              <a:rPr dirty="0" err="1"/>
              <a:t>ایران</a:t>
            </a:r>
            <a:r>
              <a:rPr dirty="0"/>
              <a:t> </a:t>
            </a:r>
            <a:r>
              <a:rPr dirty="0" err="1"/>
              <a:t>واقع</a:t>
            </a:r>
            <a:r>
              <a:rPr dirty="0"/>
              <a:t> </a:t>
            </a:r>
            <a:r>
              <a:rPr dirty="0" err="1"/>
              <a:t>در</a:t>
            </a:r>
            <a:r>
              <a:rPr dirty="0"/>
              <a:t> </a:t>
            </a:r>
            <a:r>
              <a:rPr dirty="0" err="1"/>
              <a:t>خاورمیانه</a:t>
            </a:r>
            <a:endParaRPr dirty="0"/>
          </a:p>
          <a:p>
            <a:r>
              <a:rPr dirty="0"/>
              <a:t>Triangle = </a:t>
            </a:r>
            <a:r>
              <a:rPr dirty="0" err="1"/>
              <a:t>هر</a:t>
            </a:r>
            <a:r>
              <a:rPr dirty="0"/>
              <a:t> </a:t>
            </a:r>
            <a:r>
              <a:rPr dirty="0" err="1"/>
              <a:t>دو</a:t>
            </a:r>
            <a:r>
              <a:rPr dirty="0"/>
              <a:t> </a:t>
            </a:r>
            <a:r>
              <a:rPr dirty="0" err="1"/>
              <a:t>والد</a:t>
            </a:r>
            <a:r>
              <a:rPr dirty="0"/>
              <a:t> z </a:t>
            </a:r>
          </a:p>
          <a:p>
            <a:r>
              <a:rPr dirty="0"/>
              <a:t>SR-sub = </a:t>
            </a:r>
            <a:r>
              <a:rPr dirty="0" err="1"/>
              <a:t>والد</a:t>
            </a:r>
            <a:r>
              <a:rPr dirty="0"/>
              <a:t> </a:t>
            </a:r>
            <a:r>
              <a:rPr dirty="0" err="1"/>
              <a:t>باشه</a:t>
            </a:r>
            <a:r>
              <a:rPr dirty="0"/>
              <a:t> و </a:t>
            </a:r>
            <a:r>
              <a:rPr dirty="0" err="1"/>
              <a:t>مرد</a:t>
            </a:r>
            <a:r>
              <a:rPr dirty="0"/>
              <a:t> </a:t>
            </a:r>
            <a:r>
              <a:rPr dirty="0" err="1"/>
              <a:t>باشه</a:t>
            </a:r>
            <a:r>
              <a:rPr dirty="0"/>
              <a:t> =&gt; </a:t>
            </a:r>
            <a:r>
              <a:rPr dirty="0" err="1"/>
              <a:t>پدر</a:t>
            </a:r>
            <a:r>
              <a:rPr dirty="0"/>
              <a:t> </a:t>
            </a:r>
            <a:r>
              <a:rPr dirty="0" err="1"/>
              <a:t>است</a:t>
            </a: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95" name="Shape 109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r>
              <a:t>۲- گفتیم روابط ترنسلیشن هستن، پس باید مجموعشون هم …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بهبود</a:t>
            </a:r>
            <a:r>
              <a:rPr lang="fa-IR" baseline="0" dirty="0" smtClean="0"/>
              <a:t> چندانی نداشته و مدل ها در این رابطه مشکلی نداشته اند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140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بهبود بهتری</a:t>
            </a:r>
            <a:r>
              <a:rPr lang="fa-IR" baseline="0" dirty="0" smtClean="0"/>
              <a:t> داشته و نشون میده که تونسته به مدل‌ها در فهم این روابط کمک کنه</a:t>
            </a:r>
          </a:p>
          <a:p>
            <a:r>
              <a:rPr lang="en-US" baseline="0" dirty="0" err="1" smtClean="0"/>
              <a:t>TransE</a:t>
            </a:r>
            <a:r>
              <a:rPr lang="en-US" baseline="0" dirty="0" smtClean="0"/>
              <a:t> ~2%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4320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بهبود</a:t>
            </a:r>
            <a:r>
              <a:rPr lang="fa-IR" baseline="0" dirty="0" smtClean="0"/>
              <a:t> خوب در میانگین – به اون پرت‌ها هم رسیدگی شده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8708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Shape 141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18" name="Shape 14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rPr dirty="0"/>
              <a:t>RESCAL: </a:t>
            </a:r>
            <a:r>
              <a:rPr dirty="0" err="1"/>
              <a:t>بهبود</a:t>
            </a:r>
            <a:r>
              <a:rPr dirty="0"/>
              <a:t> </a:t>
            </a:r>
            <a:r>
              <a:rPr dirty="0" err="1"/>
              <a:t>چندانی</a:t>
            </a:r>
            <a:r>
              <a:rPr dirty="0"/>
              <a:t> </a:t>
            </a:r>
            <a:r>
              <a:rPr dirty="0" err="1"/>
              <a:t>نداشته</a:t>
            </a:r>
            <a:r>
              <a:rPr dirty="0"/>
              <a:t>، </a:t>
            </a:r>
            <a:r>
              <a:rPr dirty="0" err="1"/>
              <a:t>چون</a:t>
            </a:r>
            <a:r>
              <a:rPr dirty="0"/>
              <a:t> </a:t>
            </a:r>
            <a:r>
              <a:rPr dirty="0" err="1"/>
              <a:t>ضرب</a:t>
            </a:r>
            <a:r>
              <a:rPr dirty="0"/>
              <a:t> </a:t>
            </a:r>
            <a:r>
              <a:rPr dirty="0" err="1"/>
              <a:t>خارجی</a:t>
            </a:r>
            <a:r>
              <a:rPr dirty="0"/>
              <a:t> </a:t>
            </a:r>
            <a:r>
              <a:rPr dirty="0" err="1"/>
              <a:t>بین</a:t>
            </a:r>
            <a:r>
              <a:rPr dirty="0"/>
              <a:t> </a:t>
            </a:r>
            <a:r>
              <a:rPr dirty="0" err="1"/>
              <a:t>بردار‌ها</a:t>
            </a:r>
            <a:r>
              <a:rPr dirty="0"/>
              <a:t> </a:t>
            </a:r>
            <a:r>
              <a:rPr dirty="0" err="1"/>
              <a:t>همه‌ی</a:t>
            </a:r>
            <a:r>
              <a:rPr dirty="0"/>
              <a:t> </a:t>
            </a:r>
            <a:r>
              <a:rPr dirty="0" err="1"/>
              <a:t>خصوصیت</a:t>
            </a:r>
            <a:r>
              <a:rPr dirty="0"/>
              <a:t> </a:t>
            </a:r>
            <a:r>
              <a:rPr dirty="0" err="1"/>
              <a:t>ها</a:t>
            </a:r>
            <a:r>
              <a:rPr dirty="0"/>
              <a:t> </a:t>
            </a:r>
            <a:r>
              <a:rPr dirty="0" err="1"/>
              <a:t>را</a:t>
            </a:r>
            <a:r>
              <a:rPr dirty="0"/>
              <a:t> </a:t>
            </a:r>
            <a:r>
              <a:rPr dirty="0" err="1"/>
              <a:t>بررسی</a:t>
            </a:r>
            <a:r>
              <a:rPr dirty="0"/>
              <a:t> </a:t>
            </a:r>
            <a:r>
              <a:rPr dirty="0" err="1"/>
              <a:t>می‌کنه</a:t>
            </a:r>
            <a:r>
              <a:rPr dirty="0"/>
              <a:t> و </a:t>
            </a:r>
            <a:r>
              <a:rPr dirty="0" err="1"/>
              <a:t>بهم</a:t>
            </a:r>
            <a:r>
              <a:rPr dirty="0"/>
              <a:t> </a:t>
            </a:r>
            <a:r>
              <a:rPr dirty="0" err="1"/>
              <a:t>نزدیکشون</a:t>
            </a:r>
            <a:r>
              <a:rPr dirty="0"/>
              <a:t> </a:t>
            </a:r>
            <a:r>
              <a:rPr dirty="0" err="1"/>
              <a:t>می‌کنه</a:t>
            </a:r>
            <a:endParaRPr dirty="0"/>
          </a:p>
          <a:p>
            <a:pPr defTabSz="914400">
              <a:defRPr sz="1200"/>
            </a:pPr>
            <a:r>
              <a:rPr dirty="0" err="1" smtClean="0"/>
              <a:t>TransE</a:t>
            </a:r>
            <a:r>
              <a:rPr dirty="0" smtClean="0"/>
              <a:t> </a:t>
            </a:r>
            <a:r>
              <a:rPr dirty="0" err="1"/>
              <a:t>بهبود</a:t>
            </a:r>
            <a:r>
              <a:rPr dirty="0"/>
              <a:t> </a:t>
            </a:r>
            <a:r>
              <a:rPr dirty="0" err="1"/>
              <a:t>خوبی</a:t>
            </a:r>
            <a:r>
              <a:rPr dirty="0"/>
              <a:t> </a:t>
            </a:r>
            <a:r>
              <a:rPr dirty="0" err="1"/>
              <a:t>داشته</a:t>
            </a:r>
            <a:r>
              <a:rPr dirty="0"/>
              <a:t> </a:t>
            </a:r>
            <a:r>
              <a:rPr dirty="0" err="1"/>
              <a:t>چون</a:t>
            </a:r>
            <a:r>
              <a:rPr dirty="0"/>
              <a:t> </a:t>
            </a:r>
            <a:r>
              <a:rPr dirty="0" err="1"/>
              <a:t>دقیقا</a:t>
            </a:r>
            <a:r>
              <a:rPr dirty="0"/>
              <a:t> </a:t>
            </a:r>
            <a:r>
              <a:rPr dirty="0" err="1"/>
              <a:t>داره</a:t>
            </a:r>
            <a:r>
              <a:rPr dirty="0"/>
              <a:t> </a:t>
            </a:r>
            <a:r>
              <a:rPr dirty="0" err="1"/>
              <a:t>از</a:t>
            </a:r>
            <a:r>
              <a:rPr dirty="0"/>
              <a:t> </a:t>
            </a:r>
            <a:r>
              <a:rPr dirty="0" err="1"/>
              <a:t>ترکیب</a:t>
            </a:r>
            <a:r>
              <a:rPr dirty="0"/>
              <a:t> </a:t>
            </a:r>
            <a:r>
              <a:rPr dirty="0" err="1"/>
              <a:t>بردار</a:t>
            </a:r>
            <a:r>
              <a:rPr dirty="0"/>
              <a:t> </a:t>
            </a:r>
            <a:r>
              <a:rPr dirty="0" err="1"/>
              <a:t>روابط</a:t>
            </a:r>
            <a:r>
              <a:rPr dirty="0"/>
              <a:t> و </a:t>
            </a:r>
            <a:r>
              <a:rPr dirty="0" err="1"/>
              <a:t>موجودیت‌ها</a:t>
            </a:r>
            <a:r>
              <a:rPr dirty="0"/>
              <a:t> </a:t>
            </a:r>
            <a:r>
              <a:rPr dirty="0" err="1"/>
              <a:t>استفاده</a:t>
            </a:r>
            <a:r>
              <a:rPr dirty="0"/>
              <a:t> </a:t>
            </a:r>
            <a:r>
              <a:rPr dirty="0" err="1"/>
              <a:t>می‌کنه</a:t>
            </a:r>
            <a:r>
              <a:rPr dirty="0"/>
              <a:t> و </a:t>
            </a:r>
            <a:r>
              <a:rPr dirty="0" err="1"/>
              <a:t>این</a:t>
            </a:r>
            <a:r>
              <a:rPr dirty="0"/>
              <a:t> </a:t>
            </a:r>
            <a:r>
              <a:rPr dirty="0" err="1"/>
              <a:t>باعث</a:t>
            </a:r>
            <a:r>
              <a:rPr dirty="0"/>
              <a:t> </a:t>
            </a:r>
            <a:r>
              <a:rPr dirty="0" err="1"/>
              <a:t>شده</a:t>
            </a:r>
            <a:r>
              <a:rPr dirty="0"/>
              <a:t> </a:t>
            </a:r>
            <a:r>
              <a:rPr dirty="0" err="1"/>
              <a:t>که</a:t>
            </a:r>
            <a:r>
              <a:rPr dirty="0" smtClean="0"/>
              <a:t>…</a:t>
            </a:r>
            <a:endParaRPr lang="fa-IR" dirty="0" smtClean="0"/>
          </a:p>
          <a:p>
            <a:pPr defTabSz="914400">
              <a:defRPr sz="1200"/>
            </a:pPr>
            <a:endParaRPr lang="fa-IR" dirty="0" smtClean="0"/>
          </a:p>
          <a:p>
            <a:pPr defTabSz="914400">
              <a:defRPr sz="1200"/>
            </a:pPr>
            <a:r>
              <a:rPr lang="fa-IR" dirty="0" smtClean="0"/>
              <a:t>به</a:t>
            </a:r>
            <a:r>
              <a:rPr lang="fa-IR" baseline="0" dirty="0" smtClean="0"/>
              <a:t> طور کلی روابط پیچیده تر باعث بهبود بیشتری شدن چون...</a:t>
            </a: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Shape 14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8" name="Shape 14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r>
              <a:t>ایجاد سوپر نود‌ها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Shape 14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8" name="Shape 14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pPr algn="l" rtl="0"/>
            <a:r>
              <a:rPr lang="en-US" dirty="0" smtClean="0"/>
              <a:t>Nips: Neural</a:t>
            </a:r>
            <a:r>
              <a:rPr lang="en-US" baseline="0" dirty="0" smtClean="0"/>
              <a:t> information processing system</a:t>
            </a:r>
          </a:p>
          <a:p>
            <a:pPr algn="l" rtl="0"/>
            <a:r>
              <a:rPr lang="en-US" baseline="0" dirty="0" err="1" smtClean="0"/>
              <a:t>Precceding</a:t>
            </a:r>
            <a:r>
              <a:rPr lang="en-US" baseline="0" dirty="0" smtClean="0"/>
              <a:t> of the IEEE</a:t>
            </a:r>
          </a:p>
          <a:p>
            <a:pPr algn="l" rtl="0"/>
            <a:r>
              <a:rPr lang="en-US" baseline="0" dirty="0" smtClean="0"/>
              <a:t>ACM Transaction on knowledge Discovery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5347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t>توصیه‌گر: فروشگاه‌های اینترنتی -&gt; حتی غیر اینترنتی</a:t>
            </a:r>
          </a:p>
          <a:p>
            <a:pPr algn="r" defTabSz="914400" rtl="1">
              <a:defRPr sz="1200"/>
            </a:pPr>
            <a:r>
              <a:t>تشخصی پزشکی: بررسی روابط بین بیماران، بیماری‌ها، دارو‌ها و …</a:t>
            </a:r>
          </a:p>
        </p:txBody>
      </p:sp>
    </p:spTree>
    <p:extLst>
      <p:ext uri="{BB962C8B-B14F-4D97-AF65-F5344CB8AC3E}">
        <p14:creationId xmlns:p14="http://schemas.microsoft.com/office/powerpoint/2010/main" val="3779477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rPr lang="fa-IR" dirty="0" smtClean="0"/>
              <a:t>مساله‌ای</a:t>
            </a:r>
            <a:r>
              <a:rPr lang="fa-IR" baseline="0" dirty="0" smtClean="0"/>
              <a:t> که می‌خوایم حلش کنیم -&gt; 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1" name="Shape 19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t>مساله‌ای که می‌خوایم حل کنیم پیشبینی لینک روی چنین داده‌ای</a:t>
            </a:r>
          </a:p>
          <a:p>
            <a:pPr algn="r" defTabSz="914400" rtl="1">
              <a:defRPr sz="1200"/>
            </a:pPr>
            <a:r>
              <a:t>برای مثال تو این گراف یه سری روابط رو داریم و می‌خوایم بررسی کنیم این لینک وجود داره یا نه</a:t>
            </a:r>
          </a:p>
        </p:txBody>
      </p:sp>
    </p:spTree>
    <p:extLst>
      <p:ext uri="{BB962C8B-B14F-4D97-AF65-F5344CB8AC3E}">
        <p14:creationId xmlns:p14="http://schemas.microsoft.com/office/powerpoint/2010/main" val="16869971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5" name="Shape 3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rtl="1">
              <a:defRPr sz="1800"/>
            </a:pPr>
            <a:r>
              <a:rPr dirty="0" err="1"/>
              <a:t>توضیح</a:t>
            </a:r>
            <a:r>
              <a:rPr dirty="0"/>
              <a:t> </a:t>
            </a:r>
            <a:r>
              <a:rPr dirty="0" err="1"/>
              <a:t>بردارها</a:t>
            </a:r>
            <a:endParaRPr dirty="0"/>
          </a:p>
          <a:p>
            <a:pPr algn="r" rtl="1">
              <a:defRPr sz="1800"/>
            </a:pPr>
            <a:r>
              <a:rPr dirty="0" err="1"/>
              <a:t>روش‌های</a:t>
            </a:r>
            <a:r>
              <a:rPr dirty="0"/>
              <a:t> </a:t>
            </a:r>
            <a:r>
              <a:rPr dirty="0" err="1"/>
              <a:t>لینیر</a:t>
            </a:r>
            <a:r>
              <a:rPr dirty="0"/>
              <a:t> = </a:t>
            </a:r>
            <a:r>
              <a:rPr dirty="0" err="1"/>
              <a:t>یک</a:t>
            </a:r>
            <a:r>
              <a:rPr dirty="0"/>
              <a:t> </a:t>
            </a:r>
            <a:r>
              <a:rPr dirty="0" err="1"/>
              <a:t>به</a:t>
            </a:r>
            <a:r>
              <a:rPr dirty="0"/>
              <a:t> </a:t>
            </a:r>
            <a:r>
              <a:rPr dirty="0" err="1"/>
              <a:t>یک</a:t>
            </a:r>
            <a:endParaRPr dirty="0"/>
          </a:p>
          <a:p>
            <a:pPr algn="r" rtl="1">
              <a:defRPr sz="1800"/>
            </a:pPr>
            <a:r>
              <a:rPr dirty="0" err="1" smtClean="0"/>
              <a:t>ماتریس</a:t>
            </a:r>
            <a:r>
              <a:rPr dirty="0" smtClean="0"/>
              <a:t> </a:t>
            </a:r>
            <a:r>
              <a:rPr dirty="0" err="1"/>
              <a:t>وزن</a:t>
            </a:r>
            <a:r>
              <a:rPr dirty="0"/>
              <a:t>: </a:t>
            </a:r>
            <a:r>
              <a:rPr dirty="0" err="1"/>
              <a:t>همکار</a:t>
            </a:r>
            <a:r>
              <a:rPr dirty="0"/>
              <a:t>=&gt; </a:t>
            </a:r>
            <a:r>
              <a:rPr dirty="0" err="1"/>
              <a:t>رشته‌ی</a:t>
            </a:r>
            <a:r>
              <a:rPr dirty="0"/>
              <a:t> </a:t>
            </a:r>
            <a:r>
              <a:rPr dirty="0" err="1"/>
              <a:t>تحصیلی</a:t>
            </a:r>
            <a:r>
              <a:rPr dirty="0"/>
              <a:t>، </a:t>
            </a:r>
            <a:r>
              <a:rPr dirty="0" err="1"/>
              <a:t>شهر</a:t>
            </a:r>
            <a:r>
              <a:rPr dirty="0"/>
              <a:t> </a:t>
            </a:r>
            <a:r>
              <a:rPr dirty="0" err="1"/>
              <a:t>زندگی</a:t>
            </a:r>
            <a:r>
              <a:rPr dirty="0"/>
              <a:t> و …</a:t>
            </a:r>
          </a:p>
        </p:txBody>
      </p:sp>
    </p:spTree>
    <p:extLst>
      <p:ext uri="{BB962C8B-B14F-4D97-AF65-F5344CB8AC3E}">
        <p14:creationId xmlns:p14="http://schemas.microsoft.com/office/powerpoint/2010/main" val="9769328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3" name="Shape 40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r>
              <a:t>ضرب جفت ویژگی‌های بردار ها را به صورت ضرب خارجی دو بردار در نظر بگیرم</a:t>
            </a:r>
          </a:p>
        </p:txBody>
      </p:sp>
    </p:spTree>
    <p:extLst>
      <p:ext uri="{BB962C8B-B14F-4D97-AF65-F5344CB8AC3E}">
        <p14:creationId xmlns:p14="http://schemas.microsoft.com/office/powerpoint/2010/main" val="3929343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9" name="Shape 4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rtl="1">
              <a:defRPr sz="1800"/>
            </a:pPr>
            <a:r>
              <a:rPr dirty="0" err="1"/>
              <a:t>از</a:t>
            </a:r>
            <a:r>
              <a:rPr dirty="0"/>
              <a:t> </a:t>
            </a:r>
            <a:r>
              <a:rPr dirty="0" err="1"/>
              <a:t>این</a:t>
            </a:r>
            <a:r>
              <a:rPr dirty="0"/>
              <a:t> </a:t>
            </a:r>
            <a:r>
              <a:rPr dirty="0" err="1"/>
              <a:t>ایده</a:t>
            </a:r>
            <a:r>
              <a:rPr dirty="0"/>
              <a:t> </a:t>
            </a:r>
            <a:r>
              <a:rPr dirty="0" err="1"/>
              <a:t>استفاده</a:t>
            </a:r>
            <a:r>
              <a:rPr dirty="0"/>
              <a:t> </a:t>
            </a:r>
            <a:r>
              <a:rPr dirty="0" err="1"/>
              <a:t>می‌کنن</a:t>
            </a:r>
            <a:r>
              <a:rPr dirty="0"/>
              <a:t> </a:t>
            </a:r>
            <a:r>
              <a:rPr dirty="0" err="1"/>
              <a:t>برای</a:t>
            </a:r>
            <a:r>
              <a:rPr dirty="0"/>
              <a:t> </a:t>
            </a:r>
            <a:r>
              <a:rPr dirty="0" err="1"/>
              <a:t>مدل‌های</a:t>
            </a:r>
            <a:r>
              <a:rPr dirty="0"/>
              <a:t> </a:t>
            </a:r>
            <a:r>
              <a:rPr dirty="0" err="1"/>
              <a:t>چند</a:t>
            </a:r>
            <a:r>
              <a:rPr dirty="0"/>
              <a:t> </a:t>
            </a:r>
            <a:r>
              <a:rPr dirty="0" err="1"/>
              <a:t>لایه‌ای</a:t>
            </a:r>
            <a:r>
              <a:rPr dirty="0"/>
              <a:t> =&gt; </a:t>
            </a:r>
            <a:r>
              <a:rPr dirty="0" err="1"/>
              <a:t>شبکه‌های</a:t>
            </a:r>
            <a:r>
              <a:rPr dirty="0"/>
              <a:t> </a:t>
            </a:r>
            <a:r>
              <a:rPr dirty="0" err="1"/>
              <a:t>عصبی</a:t>
            </a:r>
            <a:endParaRPr dirty="0"/>
          </a:p>
          <a:p>
            <a:pPr algn="r" rtl="1">
              <a:defRPr sz="1800"/>
            </a:pPr>
            <a:r>
              <a:rPr dirty="0" err="1"/>
              <a:t>که</a:t>
            </a:r>
            <a:r>
              <a:rPr dirty="0"/>
              <a:t> </a:t>
            </a:r>
            <a:r>
              <a:rPr dirty="0" err="1"/>
              <a:t>می‌تونن</a:t>
            </a:r>
            <a:r>
              <a:rPr dirty="0"/>
              <a:t> </a:t>
            </a:r>
            <a:r>
              <a:rPr dirty="0" err="1"/>
              <a:t>چندین</a:t>
            </a:r>
            <a:r>
              <a:rPr dirty="0"/>
              <a:t> hidden layer </a:t>
            </a:r>
            <a:r>
              <a:rPr dirty="0" err="1"/>
              <a:t>داشته</a:t>
            </a:r>
            <a:r>
              <a:rPr dirty="0"/>
              <a:t> </a:t>
            </a:r>
            <a:r>
              <a:rPr dirty="0" err="1"/>
              <a:t>باشن</a:t>
            </a:r>
            <a:endParaRPr dirty="0"/>
          </a:p>
          <a:p>
            <a:pPr algn="r" rtl="1">
              <a:defRPr sz="1800"/>
            </a:pPr>
            <a:r>
              <a:rPr dirty="0" err="1"/>
              <a:t>لزوما</a:t>
            </a:r>
            <a:r>
              <a:rPr dirty="0"/>
              <a:t> </a:t>
            </a:r>
            <a:r>
              <a:rPr dirty="0" err="1"/>
              <a:t>خطی</a:t>
            </a:r>
            <a:r>
              <a:rPr dirty="0"/>
              <a:t> </a:t>
            </a:r>
            <a:r>
              <a:rPr dirty="0" err="1"/>
              <a:t>نیستن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62993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2" name="Shape 4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defRPr sz="1800"/>
            </a:pPr>
            <a:r>
              <a:rPr dirty="0" err="1"/>
              <a:t>روش</a:t>
            </a:r>
            <a:r>
              <a:rPr dirty="0"/>
              <a:t> </a:t>
            </a:r>
            <a:r>
              <a:rPr dirty="0" err="1"/>
              <a:t>قبلی</a:t>
            </a:r>
            <a:r>
              <a:rPr dirty="0"/>
              <a:t> </a:t>
            </a:r>
            <a:r>
              <a:rPr dirty="0" err="1"/>
              <a:t>را</a:t>
            </a:r>
            <a:r>
              <a:rPr dirty="0"/>
              <a:t> </a:t>
            </a:r>
            <a:r>
              <a:rPr dirty="0" err="1"/>
              <a:t>روی</a:t>
            </a:r>
            <a:r>
              <a:rPr dirty="0"/>
              <a:t> </a:t>
            </a:r>
            <a:r>
              <a:rPr dirty="0" err="1"/>
              <a:t>دیتاست‌های</a:t>
            </a:r>
            <a:r>
              <a:rPr dirty="0"/>
              <a:t> </a:t>
            </a:r>
            <a:r>
              <a:rPr dirty="0" err="1"/>
              <a:t>چند</a:t>
            </a:r>
            <a:r>
              <a:rPr dirty="0"/>
              <a:t> </a:t>
            </a:r>
            <a:r>
              <a:rPr dirty="0" err="1"/>
              <a:t>رابطه‌ای</a:t>
            </a:r>
            <a:r>
              <a:rPr dirty="0"/>
              <a:t> </a:t>
            </a:r>
            <a:r>
              <a:rPr dirty="0" err="1"/>
              <a:t>اعمال</a:t>
            </a:r>
            <a:r>
              <a:rPr dirty="0"/>
              <a:t> </a:t>
            </a:r>
            <a:r>
              <a:rPr dirty="0" err="1"/>
              <a:t>می‌کنه</a:t>
            </a:r>
            <a:endParaRPr dirty="0"/>
          </a:p>
          <a:p>
            <a:pPr algn="r">
              <a:defRPr sz="1800"/>
            </a:pPr>
            <a:r>
              <a:rPr dirty="0" err="1"/>
              <a:t>به</a:t>
            </a:r>
            <a:r>
              <a:rPr dirty="0"/>
              <a:t> </a:t>
            </a:r>
            <a:r>
              <a:rPr dirty="0" err="1"/>
              <a:t>این</a:t>
            </a:r>
            <a:r>
              <a:rPr dirty="0"/>
              <a:t> </a:t>
            </a:r>
            <a:r>
              <a:rPr dirty="0" err="1"/>
              <a:t>صورت</a:t>
            </a:r>
            <a:r>
              <a:rPr dirty="0"/>
              <a:t> </a:t>
            </a:r>
            <a:r>
              <a:rPr dirty="0" err="1"/>
              <a:t>که</a:t>
            </a:r>
            <a:r>
              <a:rPr dirty="0"/>
              <a:t> </a:t>
            </a:r>
            <a:r>
              <a:rPr dirty="0" err="1"/>
              <a:t>هر</a:t>
            </a:r>
            <a:r>
              <a:rPr dirty="0"/>
              <a:t> </a:t>
            </a:r>
            <a:r>
              <a:rPr dirty="0" err="1"/>
              <a:t>موجودیت</a:t>
            </a:r>
            <a:r>
              <a:rPr dirty="0"/>
              <a:t> </a:t>
            </a:r>
            <a:r>
              <a:rPr dirty="0" err="1"/>
              <a:t>رو</a:t>
            </a:r>
            <a:r>
              <a:rPr dirty="0"/>
              <a:t> </a:t>
            </a:r>
            <a:r>
              <a:rPr dirty="0" err="1"/>
              <a:t>ابتدا</a:t>
            </a:r>
            <a:r>
              <a:rPr dirty="0"/>
              <a:t> </a:t>
            </a:r>
            <a:r>
              <a:rPr dirty="0" err="1"/>
              <a:t>در</a:t>
            </a:r>
            <a:r>
              <a:rPr dirty="0"/>
              <a:t> </a:t>
            </a:r>
            <a:r>
              <a:rPr dirty="0" err="1"/>
              <a:t>ماتریس</a:t>
            </a:r>
            <a:r>
              <a:rPr dirty="0"/>
              <a:t> </a:t>
            </a:r>
            <a:r>
              <a:rPr dirty="0" err="1"/>
              <a:t>بردار</a:t>
            </a:r>
            <a:r>
              <a:rPr dirty="0"/>
              <a:t> </a:t>
            </a:r>
            <a:r>
              <a:rPr dirty="0" err="1"/>
              <a:t>رابطه‌ی</a:t>
            </a:r>
            <a:r>
              <a:rPr dirty="0"/>
              <a:t> </a:t>
            </a:r>
            <a:r>
              <a:rPr dirty="0" err="1"/>
              <a:t>مورد</a:t>
            </a:r>
            <a:r>
              <a:rPr dirty="0"/>
              <a:t> </a:t>
            </a:r>
            <a:r>
              <a:rPr dirty="0" err="1"/>
              <a:t>نظر</a:t>
            </a:r>
            <a:r>
              <a:rPr dirty="0"/>
              <a:t> </a:t>
            </a:r>
            <a:r>
              <a:rPr dirty="0" err="1"/>
              <a:t>ضرب</a:t>
            </a:r>
            <a:r>
              <a:rPr dirty="0"/>
              <a:t> </a:t>
            </a:r>
            <a:r>
              <a:rPr dirty="0" err="1"/>
              <a:t>می‌کنه</a:t>
            </a:r>
            <a:r>
              <a:rPr dirty="0"/>
              <a:t> </a:t>
            </a:r>
            <a:r>
              <a:rPr dirty="0" err="1"/>
              <a:t>بعد</a:t>
            </a:r>
            <a:r>
              <a:rPr dirty="0"/>
              <a:t> </a:t>
            </a:r>
            <a:r>
              <a:rPr dirty="0" err="1"/>
              <a:t>فاصله</a:t>
            </a:r>
            <a:r>
              <a:rPr dirty="0"/>
              <a:t> </a:t>
            </a:r>
            <a:r>
              <a:rPr dirty="0" err="1"/>
              <a:t>رو</a:t>
            </a:r>
            <a:r>
              <a:rPr dirty="0"/>
              <a:t> </a:t>
            </a:r>
            <a:r>
              <a:rPr dirty="0" err="1"/>
              <a:t>حساب</a:t>
            </a:r>
            <a:r>
              <a:rPr dirty="0"/>
              <a:t> </a:t>
            </a:r>
            <a:r>
              <a:rPr dirty="0" err="1"/>
              <a:t>می‌کنه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70845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16" name="Shape 51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t>مطلوب است کاهش فاصله نمونه‌های مثبت</a:t>
            </a:r>
          </a:p>
          <a:p>
            <a:pPr algn="r" defTabSz="914400" rtl="1">
              <a:defRPr sz="1200"/>
            </a:pPr>
            <a:r>
              <a:t>نمونه‌های منفی مطلوب نیست و باید یه پنالتی زده شود</a:t>
            </a:r>
          </a:p>
          <a:p>
            <a:pPr algn="r" defTabSz="914400" rtl="1">
              <a:defRPr sz="1200"/>
            </a:pPr>
            <a:r>
              <a:t>نمونه‌های منفی ایجاد شده 10</a:t>
            </a:r>
            <a:r>
              <a:rPr baseline="31999"/>
              <a:t>5 </a:t>
            </a:r>
            <a:r>
              <a:t>حالت دارن ولی چون OWA هست احتمال دارد نمونه‌ی درست هم وارد شود.</a:t>
            </a:r>
          </a:p>
          <a:p>
            <a:pPr algn="r" defTabSz="914400" rtl="1">
              <a:defRPr sz="1200"/>
            </a:pPr>
            <a:r>
              <a:t>در آخر بررسی می‌کنیم که اگر نمونه‌ی منفی در جواب‌ها موجود هست آن را از جواب‌ها حذف می‌کنیم.</a:t>
            </a:r>
          </a:p>
        </p:txBody>
      </p:sp>
    </p:spTree>
    <p:extLst>
      <p:ext uri="{BB962C8B-B14F-4D97-AF65-F5344CB8AC3E}">
        <p14:creationId xmlns:p14="http://schemas.microsoft.com/office/powerpoint/2010/main" val="2645706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32" name="Shape 5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r>
              <a:rPr lang="fa-IR" baseline="0" dirty="0" smtClean="0"/>
              <a:t>هد و تیل  رو بر اساس رابطه به یک ابرصفحه میبره و اونجا سعی می‌کنه فاصله رو کم کنه</a:t>
            </a:r>
          </a:p>
          <a:p>
            <a:r>
              <a:rPr lang="fa-IR" baseline="0" dirty="0" smtClean="0"/>
              <a:t>تکراری‌ها روی هم نگاشت میشن و روابط چند به چندی پیدا میشه</a:t>
            </a:r>
            <a:endParaRPr lang="fa-IR" dirty="0" smtClean="0"/>
          </a:p>
          <a:p>
            <a:r>
              <a:rPr dirty="0" err="1" smtClean="0"/>
              <a:t>برای</a:t>
            </a:r>
            <a:r>
              <a:rPr dirty="0" smtClean="0"/>
              <a:t> </a:t>
            </a:r>
            <a:r>
              <a:rPr dirty="0"/>
              <a:t>False-</a:t>
            </a:r>
            <a:r>
              <a:rPr dirty="0" err="1"/>
              <a:t>Neg</a:t>
            </a:r>
            <a:r>
              <a:rPr dirty="0"/>
              <a:t> </a:t>
            </a:r>
            <a:r>
              <a:rPr dirty="0" err="1"/>
              <a:t>ها</a:t>
            </a:r>
            <a:r>
              <a:rPr dirty="0"/>
              <a:t> </a:t>
            </a:r>
            <a:r>
              <a:rPr dirty="0" err="1"/>
              <a:t>از</a:t>
            </a:r>
            <a:r>
              <a:rPr dirty="0"/>
              <a:t> </a:t>
            </a:r>
            <a:r>
              <a:rPr dirty="0" err="1"/>
              <a:t>نوع</a:t>
            </a:r>
            <a:r>
              <a:rPr dirty="0"/>
              <a:t> </a:t>
            </a:r>
            <a:r>
              <a:rPr dirty="0" err="1"/>
              <a:t>رابطه‌ی</a:t>
            </a:r>
            <a:r>
              <a:rPr dirty="0"/>
              <a:t> </a:t>
            </a:r>
            <a:r>
              <a:rPr dirty="0" err="1"/>
              <a:t>چند</a:t>
            </a:r>
            <a:r>
              <a:rPr dirty="0"/>
              <a:t> </a:t>
            </a:r>
            <a:r>
              <a:rPr dirty="0" err="1"/>
              <a:t>به</a:t>
            </a:r>
            <a:r>
              <a:rPr dirty="0"/>
              <a:t> </a:t>
            </a:r>
            <a:r>
              <a:rPr dirty="0" err="1"/>
              <a:t>چندی</a:t>
            </a:r>
            <a:r>
              <a:rPr dirty="0"/>
              <a:t> </a:t>
            </a:r>
            <a:r>
              <a:rPr dirty="0" err="1"/>
              <a:t>استفاده</a:t>
            </a:r>
            <a:r>
              <a:rPr dirty="0"/>
              <a:t> </a:t>
            </a:r>
            <a:r>
              <a:rPr dirty="0" err="1"/>
              <a:t>می‌کنه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48458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9" name="Shape 9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/>
            </a:lvl1pPr>
          </a:lstStyle>
          <a:p>
            <a:r>
              <a:t>a player of b</a:t>
            </a:r>
          </a:p>
        </p:txBody>
      </p:sp>
    </p:spTree>
    <p:extLst>
      <p:ext uri="{BB962C8B-B14F-4D97-AF65-F5344CB8AC3E}">
        <p14:creationId xmlns:p14="http://schemas.microsoft.com/office/powerpoint/2010/main" val="21702952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hape 10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8" name="Shape 10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rPr dirty="0"/>
              <a:t>RESCAL: </a:t>
            </a:r>
            <a:r>
              <a:rPr dirty="0" err="1"/>
              <a:t>بهبود</a:t>
            </a:r>
            <a:r>
              <a:rPr dirty="0"/>
              <a:t> </a:t>
            </a:r>
            <a:r>
              <a:rPr dirty="0" err="1"/>
              <a:t>چندانی</a:t>
            </a:r>
            <a:r>
              <a:rPr dirty="0"/>
              <a:t> </a:t>
            </a:r>
            <a:r>
              <a:rPr dirty="0" err="1"/>
              <a:t>نداشته</a:t>
            </a:r>
            <a:r>
              <a:rPr dirty="0"/>
              <a:t>، </a:t>
            </a:r>
            <a:r>
              <a:rPr dirty="0" err="1"/>
              <a:t>چون</a:t>
            </a:r>
            <a:r>
              <a:rPr dirty="0"/>
              <a:t> </a:t>
            </a:r>
            <a:r>
              <a:rPr dirty="0" err="1"/>
              <a:t>ضرب</a:t>
            </a:r>
            <a:r>
              <a:rPr dirty="0"/>
              <a:t> </a:t>
            </a:r>
            <a:r>
              <a:rPr dirty="0" err="1"/>
              <a:t>خارجی</a:t>
            </a:r>
            <a:r>
              <a:rPr dirty="0"/>
              <a:t> </a:t>
            </a:r>
            <a:r>
              <a:rPr dirty="0" err="1"/>
              <a:t>بین</a:t>
            </a:r>
            <a:r>
              <a:rPr dirty="0"/>
              <a:t> </a:t>
            </a:r>
            <a:r>
              <a:rPr dirty="0" err="1"/>
              <a:t>بردار‌ها</a:t>
            </a:r>
            <a:r>
              <a:rPr dirty="0"/>
              <a:t> </a:t>
            </a:r>
            <a:r>
              <a:rPr dirty="0" err="1"/>
              <a:t>همه‌ی</a:t>
            </a:r>
            <a:r>
              <a:rPr dirty="0"/>
              <a:t> </a:t>
            </a:r>
            <a:r>
              <a:rPr dirty="0" err="1"/>
              <a:t>خصوصیت</a:t>
            </a:r>
            <a:r>
              <a:rPr dirty="0"/>
              <a:t> </a:t>
            </a:r>
            <a:r>
              <a:rPr dirty="0" err="1"/>
              <a:t>ها</a:t>
            </a:r>
            <a:r>
              <a:rPr dirty="0"/>
              <a:t> </a:t>
            </a:r>
            <a:r>
              <a:rPr dirty="0" err="1"/>
              <a:t>را</a:t>
            </a:r>
            <a:r>
              <a:rPr dirty="0"/>
              <a:t> </a:t>
            </a:r>
            <a:r>
              <a:rPr dirty="0" err="1"/>
              <a:t>بررسی</a:t>
            </a:r>
            <a:r>
              <a:rPr dirty="0"/>
              <a:t> </a:t>
            </a:r>
            <a:r>
              <a:rPr dirty="0" err="1"/>
              <a:t>می‌کنه</a:t>
            </a:r>
            <a:r>
              <a:rPr dirty="0"/>
              <a:t> و </a:t>
            </a:r>
            <a:r>
              <a:rPr dirty="0" err="1"/>
              <a:t>بهم</a:t>
            </a:r>
            <a:r>
              <a:rPr dirty="0"/>
              <a:t> </a:t>
            </a:r>
            <a:r>
              <a:rPr dirty="0" err="1"/>
              <a:t>نزدیکشون</a:t>
            </a:r>
            <a:r>
              <a:rPr dirty="0"/>
              <a:t> </a:t>
            </a:r>
            <a:r>
              <a:rPr dirty="0" err="1"/>
              <a:t>می‌کنه</a:t>
            </a:r>
            <a:endParaRPr dirty="0"/>
          </a:p>
          <a:p>
            <a:pPr defTabSz="914400">
              <a:defRPr sz="1200"/>
            </a:pPr>
            <a:r>
              <a:rPr dirty="0"/>
              <a:t>SE: </a:t>
            </a:r>
          </a:p>
          <a:p>
            <a:pPr defTabSz="914400">
              <a:defRPr sz="1200"/>
            </a:pPr>
            <a:r>
              <a:rPr dirty="0" err="1"/>
              <a:t>TransE</a:t>
            </a:r>
            <a:r>
              <a:rPr dirty="0"/>
              <a:t> </a:t>
            </a:r>
            <a:r>
              <a:rPr dirty="0" err="1"/>
              <a:t>بهبود</a:t>
            </a:r>
            <a:r>
              <a:rPr dirty="0"/>
              <a:t> </a:t>
            </a:r>
            <a:r>
              <a:rPr dirty="0" err="1"/>
              <a:t>خوبی</a:t>
            </a:r>
            <a:r>
              <a:rPr dirty="0"/>
              <a:t> </a:t>
            </a:r>
            <a:r>
              <a:rPr dirty="0" err="1"/>
              <a:t>داشته</a:t>
            </a:r>
            <a:r>
              <a:rPr dirty="0"/>
              <a:t> </a:t>
            </a:r>
            <a:r>
              <a:rPr dirty="0" err="1"/>
              <a:t>چون</a:t>
            </a:r>
            <a:r>
              <a:rPr dirty="0"/>
              <a:t> </a:t>
            </a:r>
            <a:r>
              <a:rPr dirty="0" err="1"/>
              <a:t>دقیقا</a:t>
            </a:r>
            <a:r>
              <a:rPr dirty="0"/>
              <a:t> </a:t>
            </a:r>
            <a:r>
              <a:rPr dirty="0" err="1"/>
              <a:t>داره</a:t>
            </a:r>
            <a:r>
              <a:rPr dirty="0"/>
              <a:t> </a:t>
            </a:r>
            <a:r>
              <a:rPr dirty="0" err="1"/>
              <a:t>از</a:t>
            </a:r>
            <a:r>
              <a:rPr dirty="0"/>
              <a:t> </a:t>
            </a:r>
            <a:r>
              <a:rPr dirty="0" err="1"/>
              <a:t>ترکیب</a:t>
            </a:r>
            <a:r>
              <a:rPr dirty="0"/>
              <a:t> </a:t>
            </a:r>
            <a:r>
              <a:rPr dirty="0" err="1"/>
              <a:t>بردار</a:t>
            </a:r>
            <a:r>
              <a:rPr dirty="0"/>
              <a:t> </a:t>
            </a:r>
            <a:r>
              <a:rPr dirty="0" err="1"/>
              <a:t>روابط</a:t>
            </a:r>
            <a:r>
              <a:rPr dirty="0"/>
              <a:t> و </a:t>
            </a:r>
            <a:r>
              <a:rPr dirty="0" err="1"/>
              <a:t>موجودیت‌ها</a:t>
            </a:r>
            <a:r>
              <a:rPr dirty="0"/>
              <a:t> </a:t>
            </a:r>
            <a:r>
              <a:rPr dirty="0" err="1"/>
              <a:t>استفاده</a:t>
            </a:r>
            <a:r>
              <a:rPr dirty="0"/>
              <a:t> </a:t>
            </a:r>
            <a:r>
              <a:rPr dirty="0" err="1"/>
              <a:t>می‌کنه</a:t>
            </a:r>
            <a:r>
              <a:rPr dirty="0"/>
              <a:t> و </a:t>
            </a:r>
            <a:r>
              <a:rPr dirty="0" err="1"/>
              <a:t>این</a:t>
            </a:r>
            <a:r>
              <a:rPr dirty="0"/>
              <a:t> </a:t>
            </a:r>
            <a:r>
              <a:rPr dirty="0" err="1"/>
              <a:t>باعث</a:t>
            </a:r>
            <a:r>
              <a:rPr dirty="0"/>
              <a:t> </a:t>
            </a:r>
            <a:r>
              <a:rPr dirty="0" err="1"/>
              <a:t>شده</a:t>
            </a:r>
            <a:r>
              <a:rPr dirty="0"/>
              <a:t> </a:t>
            </a:r>
            <a:r>
              <a:rPr dirty="0" err="1"/>
              <a:t>که</a:t>
            </a:r>
            <a:r>
              <a:rPr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572762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باز هم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61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rtl="1">
              <a:defRPr/>
            </a:lvl1pPr>
          </a:lstStyle>
          <a:p>
            <a:r>
              <a:rPr lang="fa-IR" dirty="0" smtClean="0"/>
              <a:t>پایگاه دانشی که می‌خوایم روش کار کنیم ...</a:t>
            </a:r>
          </a:p>
          <a:p>
            <a:r>
              <a:rPr lang="fa-IR" dirty="0" smtClean="0"/>
              <a:t>محل تولد اوباما؟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79" name="Shape 97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defRPr sz="1200"/>
            </a:lvl1pPr>
          </a:lstStyle>
          <a:p>
            <a:r>
              <a:t>a player of b</a:t>
            </a:r>
          </a:p>
        </p:txBody>
      </p:sp>
    </p:spTree>
    <p:extLst>
      <p:ext uri="{BB962C8B-B14F-4D97-AF65-F5344CB8AC3E}">
        <p14:creationId xmlns:p14="http://schemas.microsoft.com/office/powerpoint/2010/main" val="30871220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hape 10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8" name="Shape 10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914400">
              <a:defRPr sz="1200"/>
            </a:pPr>
            <a:r>
              <a:rPr dirty="0"/>
              <a:t>RESCAL: </a:t>
            </a:r>
            <a:r>
              <a:rPr dirty="0" err="1"/>
              <a:t>بهبود</a:t>
            </a:r>
            <a:r>
              <a:rPr dirty="0"/>
              <a:t> </a:t>
            </a:r>
            <a:r>
              <a:rPr dirty="0" err="1"/>
              <a:t>چندانی</a:t>
            </a:r>
            <a:r>
              <a:rPr dirty="0"/>
              <a:t> </a:t>
            </a:r>
            <a:r>
              <a:rPr dirty="0" err="1"/>
              <a:t>نداشته</a:t>
            </a:r>
            <a:r>
              <a:rPr dirty="0"/>
              <a:t>، </a:t>
            </a:r>
            <a:r>
              <a:rPr dirty="0" err="1"/>
              <a:t>چون</a:t>
            </a:r>
            <a:r>
              <a:rPr dirty="0"/>
              <a:t> </a:t>
            </a:r>
            <a:r>
              <a:rPr dirty="0" err="1"/>
              <a:t>ضرب</a:t>
            </a:r>
            <a:r>
              <a:rPr dirty="0"/>
              <a:t> </a:t>
            </a:r>
            <a:r>
              <a:rPr dirty="0" err="1"/>
              <a:t>خارجی</a:t>
            </a:r>
            <a:r>
              <a:rPr dirty="0"/>
              <a:t> </a:t>
            </a:r>
            <a:r>
              <a:rPr dirty="0" err="1"/>
              <a:t>بین</a:t>
            </a:r>
            <a:r>
              <a:rPr dirty="0"/>
              <a:t> </a:t>
            </a:r>
            <a:r>
              <a:rPr dirty="0" err="1"/>
              <a:t>بردار‌ها</a:t>
            </a:r>
            <a:r>
              <a:rPr dirty="0"/>
              <a:t> </a:t>
            </a:r>
            <a:r>
              <a:rPr dirty="0" err="1"/>
              <a:t>همه‌ی</a:t>
            </a:r>
            <a:r>
              <a:rPr dirty="0"/>
              <a:t> </a:t>
            </a:r>
            <a:r>
              <a:rPr dirty="0" err="1"/>
              <a:t>خصوصیت</a:t>
            </a:r>
            <a:r>
              <a:rPr dirty="0"/>
              <a:t> </a:t>
            </a:r>
            <a:r>
              <a:rPr dirty="0" err="1"/>
              <a:t>ها</a:t>
            </a:r>
            <a:r>
              <a:rPr dirty="0"/>
              <a:t> </a:t>
            </a:r>
            <a:r>
              <a:rPr dirty="0" err="1"/>
              <a:t>را</a:t>
            </a:r>
            <a:r>
              <a:rPr dirty="0"/>
              <a:t> </a:t>
            </a:r>
            <a:r>
              <a:rPr dirty="0" err="1"/>
              <a:t>بررسی</a:t>
            </a:r>
            <a:r>
              <a:rPr dirty="0"/>
              <a:t> </a:t>
            </a:r>
            <a:r>
              <a:rPr dirty="0" err="1"/>
              <a:t>می‌کنه</a:t>
            </a:r>
            <a:r>
              <a:rPr dirty="0"/>
              <a:t> و </a:t>
            </a:r>
            <a:r>
              <a:rPr dirty="0" err="1"/>
              <a:t>بهم</a:t>
            </a:r>
            <a:r>
              <a:rPr dirty="0"/>
              <a:t> </a:t>
            </a:r>
            <a:r>
              <a:rPr dirty="0" err="1"/>
              <a:t>نزدیکشون</a:t>
            </a:r>
            <a:r>
              <a:rPr dirty="0"/>
              <a:t> </a:t>
            </a:r>
            <a:r>
              <a:rPr dirty="0" err="1"/>
              <a:t>می‌کنه</a:t>
            </a:r>
            <a:endParaRPr dirty="0"/>
          </a:p>
          <a:p>
            <a:pPr defTabSz="914400">
              <a:defRPr sz="1200"/>
            </a:pPr>
            <a:r>
              <a:rPr dirty="0"/>
              <a:t>SE: </a:t>
            </a:r>
          </a:p>
          <a:p>
            <a:pPr defTabSz="914400">
              <a:defRPr sz="1200"/>
            </a:pPr>
            <a:r>
              <a:rPr dirty="0" err="1"/>
              <a:t>TransE</a:t>
            </a:r>
            <a:r>
              <a:rPr dirty="0"/>
              <a:t> </a:t>
            </a:r>
            <a:r>
              <a:rPr dirty="0" err="1"/>
              <a:t>بهبود</a:t>
            </a:r>
            <a:r>
              <a:rPr dirty="0"/>
              <a:t> </a:t>
            </a:r>
            <a:r>
              <a:rPr dirty="0" err="1"/>
              <a:t>خوبی</a:t>
            </a:r>
            <a:r>
              <a:rPr dirty="0"/>
              <a:t> </a:t>
            </a:r>
            <a:r>
              <a:rPr dirty="0" err="1"/>
              <a:t>داشته</a:t>
            </a:r>
            <a:r>
              <a:rPr dirty="0"/>
              <a:t> </a:t>
            </a:r>
            <a:r>
              <a:rPr dirty="0" err="1"/>
              <a:t>چون</a:t>
            </a:r>
            <a:r>
              <a:rPr dirty="0"/>
              <a:t> </a:t>
            </a:r>
            <a:r>
              <a:rPr dirty="0" err="1"/>
              <a:t>دقیقا</a:t>
            </a:r>
            <a:r>
              <a:rPr dirty="0"/>
              <a:t> </a:t>
            </a:r>
            <a:r>
              <a:rPr dirty="0" err="1"/>
              <a:t>داره</a:t>
            </a:r>
            <a:r>
              <a:rPr dirty="0"/>
              <a:t> </a:t>
            </a:r>
            <a:r>
              <a:rPr dirty="0" err="1"/>
              <a:t>از</a:t>
            </a:r>
            <a:r>
              <a:rPr dirty="0"/>
              <a:t> </a:t>
            </a:r>
            <a:r>
              <a:rPr dirty="0" err="1"/>
              <a:t>ترکیب</a:t>
            </a:r>
            <a:r>
              <a:rPr dirty="0"/>
              <a:t> </a:t>
            </a:r>
            <a:r>
              <a:rPr dirty="0" err="1"/>
              <a:t>بردار</a:t>
            </a:r>
            <a:r>
              <a:rPr dirty="0"/>
              <a:t> </a:t>
            </a:r>
            <a:r>
              <a:rPr dirty="0" err="1"/>
              <a:t>روابط</a:t>
            </a:r>
            <a:r>
              <a:rPr dirty="0"/>
              <a:t> و </a:t>
            </a:r>
            <a:r>
              <a:rPr dirty="0" err="1"/>
              <a:t>موجودیت‌ها</a:t>
            </a:r>
            <a:r>
              <a:rPr dirty="0"/>
              <a:t> </a:t>
            </a:r>
            <a:r>
              <a:rPr dirty="0" err="1"/>
              <a:t>استفاده</a:t>
            </a:r>
            <a:r>
              <a:rPr dirty="0"/>
              <a:t> </a:t>
            </a:r>
            <a:r>
              <a:rPr dirty="0" err="1"/>
              <a:t>می‌کنه</a:t>
            </a:r>
            <a:r>
              <a:rPr dirty="0"/>
              <a:t> و </a:t>
            </a:r>
            <a:r>
              <a:rPr dirty="0" err="1"/>
              <a:t>این</a:t>
            </a:r>
            <a:r>
              <a:rPr dirty="0"/>
              <a:t> </a:t>
            </a:r>
            <a:r>
              <a:rPr dirty="0" err="1"/>
              <a:t>باعث</a:t>
            </a:r>
            <a:r>
              <a:rPr dirty="0"/>
              <a:t> </a:t>
            </a:r>
            <a:r>
              <a:rPr dirty="0" err="1"/>
              <a:t>شده</a:t>
            </a:r>
            <a:r>
              <a:rPr dirty="0"/>
              <a:t> </a:t>
            </a:r>
            <a:r>
              <a:rPr dirty="0" err="1"/>
              <a:t>که</a:t>
            </a:r>
            <a:r>
              <a:rPr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332149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باز هم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670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Shape 13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00" name="Shape 14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defTabSz="914400" rtl="1">
              <a:defRPr sz="1200"/>
            </a:lvl1pPr>
          </a:lstStyle>
          <a:p>
            <a:r>
              <a:t>همشون برای موجودیت یه بردار d بعدی نیاز دارن اما…</a:t>
            </a:r>
          </a:p>
        </p:txBody>
      </p:sp>
    </p:spTree>
    <p:extLst>
      <p:ext uri="{BB962C8B-B14F-4D97-AF65-F5344CB8AC3E}">
        <p14:creationId xmlns:p14="http://schemas.microsoft.com/office/powerpoint/2010/main" val="2161364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rPr lang="fa-IR" dirty="0" smtClean="0"/>
              <a:t>1-&gt;</a:t>
            </a:r>
            <a:r>
              <a:rPr lang="fa-IR" baseline="0" dirty="0" smtClean="0"/>
              <a:t> ابعاد بالا</a:t>
            </a:r>
          </a:p>
          <a:p>
            <a:pPr algn="r" defTabSz="914400" rtl="1">
              <a:defRPr sz="1200"/>
            </a:pPr>
            <a:r>
              <a:rPr lang="fa-IR" baseline="0" dirty="0" smtClean="0"/>
              <a:t>2-&gt; </a:t>
            </a:r>
            <a:r>
              <a:rPr lang="en-US" baseline="0" dirty="0" smtClean="0"/>
              <a:t>sparsity and incomplete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algn="r" defTabSz="914400" rtl="1">
              <a:defRPr sz="1200"/>
            </a:lvl1pPr>
          </a:lstStyle>
          <a:p>
            <a:r>
              <a:t>روش‌های ارائه شده‌ی موجود رو بررسی می‌کنیم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4" name="Shape 2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>
              <a:defRPr sz="1200"/>
            </a:pPr>
            <a:r>
              <a:rPr dirty="0" err="1"/>
              <a:t>کتگوری‌های</a:t>
            </a:r>
            <a:r>
              <a:rPr dirty="0"/>
              <a:t> </a:t>
            </a:r>
            <a:r>
              <a:rPr dirty="0" err="1"/>
              <a:t>مختلفی</a:t>
            </a:r>
            <a:r>
              <a:rPr dirty="0"/>
              <a:t> </a:t>
            </a:r>
            <a:r>
              <a:rPr dirty="0" err="1"/>
              <a:t>از</a:t>
            </a:r>
            <a:r>
              <a:rPr dirty="0"/>
              <a:t> </a:t>
            </a:r>
            <a:r>
              <a:rPr dirty="0" err="1"/>
              <a:t>روش‌های</a:t>
            </a:r>
            <a:r>
              <a:rPr dirty="0"/>
              <a:t> </a:t>
            </a:r>
            <a:r>
              <a:rPr dirty="0" err="1"/>
              <a:t>ماشین</a:t>
            </a:r>
            <a:r>
              <a:rPr dirty="0"/>
              <a:t> </a:t>
            </a:r>
            <a:r>
              <a:rPr dirty="0" err="1"/>
              <a:t>لرنینگ</a:t>
            </a:r>
            <a:r>
              <a:rPr dirty="0"/>
              <a:t> </a:t>
            </a:r>
            <a:r>
              <a:rPr dirty="0" err="1"/>
              <a:t>سمت</a:t>
            </a:r>
            <a:r>
              <a:rPr dirty="0"/>
              <a:t> </a:t>
            </a:r>
            <a:r>
              <a:rPr dirty="0" err="1"/>
              <a:t>حل</a:t>
            </a:r>
            <a:r>
              <a:rPr dirty="0"/>
              <a:t> </a:t>
            </a:r>
            <a:r>
              <a:rPr dirty="0" err="1"/>
              <a:t>این</a:t>
            </a:r>
            <a:r>
              <a:rPr dirty="0"/>
              <a:t> </a:t>
            </a:r>
            <a:r>
              <a:rPr dirty="0" err="1"/>
              <a:t>مسئله</a:t>
            </a:r>
            <a:r>
              <a:rPr dirty="0"/>
              <a:t> </a:t>
            </a:r>
            <a:r>
              <a:rPr dirty="0" err="1"/>
              <a:t>رفتن</a:t>
            </a:r>
            <a:r>
              <a:rPr dirty="0"/>
              <a:t>، </a:t>
            </a:r>
            <a:r>
              <a:rPr dirty="0" err="1"/>
              <a:t>که</a:t>
            </a:r>
            <a:r>
              <a:rPr dirty="0"/>
              <a:t> </a:t>
            </a:r>
            <a:r>
              <a:rPr dirty="0" err="1"/>
              <a:t>ما</a:t>
            </a:r>
            <a:r>
              <a:rPr dirty="0"/>
              <a:t> </a:t>
            </a:r>
            <a:r>
              <a:rPr dirty="0" err="1"/>
              <a:t>روی</a:t>
            </a:r>
            <a:r>
              <a:rPr dirty="0"/>
              <a:t> </a:t>
            </a:r>
            <a:r>
              <a:rPr dirty="0" err="1"/>
              <a:t>روش‌های</a:t>
            </a:r>
            <a:r>
              <a:rPr dirty="0"/>
              <a:t> </a:t>
            </a:r>
            <a:r>
              <a:rPr dirty="0" err="1"/>
              <a:t>آماری</a:t>
            </a:r>
            <a:r>
              <a:rPr dirty="0"/>
              <a:t> </a:t>
            </a:r>
            <a:r>
              <a:rPr dirty="0" err="1"/>
              <a:t>تمرکز</a:t>
            </a:r>
            <a:r>
              <a:rPr dirty="0"/>
              <a:t> </a:t>
            </a:r>
            <a:r>
              <a:rPr dirty="0" err="1" smtClean="0"/>
              <a:t>می‌کنیم</a:t>
            </a:r>
            <a:endParaRPr lang="en-US" dirty="0" smtClean="0"/>
          </a:p>
          <a:p>
            <a:pPr algn="r" defTabSz="914400">
              <a:defRPr sz="1200"/>
            </a:pPr>
            <a:r>
              <a:rPr dirty="0" smtClean="0"/>
              <a:t>.</a:t>
            </a:r>
            <a:endParaRPr dirty="0"/>
          </a:p>
          <a:p>
            <a:pPr algn="r" defTabSz="914400">
              <a:defRPr sz="1200"/>
            </a:pPr>
            <a:r>
              <a:rPr lang="fa-IR" dirty="0" smtClean="0"/>
              <a:t>1:</a:t>
            </a:r>
            <a:r>
              <a:rPr lang="fa-IR" baseline="0" dirty="0" smtClean="0"/>
              <a:t> </a:t>
            </a:r>
            <a:r>
              <a:rPr dirty="0" err="1" smtClean="0"/>
              <a:t>از</a:t>
            </a:r>
            <a:r>
              <a:rPr dirty="0" smtClean="0"/>
              <a:t> </a:t>
            </a:r>
            <a:r>
              <a:rPr dirty="0" err="1"/>
              <a:t>روی</a:t>
            </a:r>
            <a:r>
              <a:rPr dirty="0"/>
              <a:t> </a:t>
            </a:r>
            <a:r>
              <a:rPr dirty="0" err="1"/>
              <a:t>خاصیت‌های</a:t>
            </a:r>
            <a:r>
              <a:rPr dirty="0"/>
              <a:t> </a:t>
            </a:r>
            <a:r>
              <a:rPr dirty="0" err="1"/>
              <a:t>گراف</a:t>
            </a:r>
            <a:r>
              <a:rPr dirty="0"/>
              <a:t>، </a:t>
            </a:r>
            <a:r>
              <a:rPr dirty="0" err="1"/>
              <a:t>مانند</a:t>
            </a:r>
            <a:r>
              <a:rPr dirty="0"/>
              <a:t> </a:t>
            </a:r>
            <a:r>
              <a:rPr dirty="0" err="1"/>
              <a:t>تعداد</a:t>
            </a:r>
            <a:r>
              <a:rPr dirty="0"/>
              <a:t> </a:t>
            </a:r>
            <a:r>
              <a:rPr dirty="0" err="1"/>
              <a:t>گره‌ها</a:t>
            </a:r>
            <a:r>
              <a:rPr dirty="0"/>
              <a:t>، </a:t>
            </a:r>
            <a:r>
              <a:rPr dirty="0" err="1"/>
              <a:t>دسته‌بندی</a:t>
            </a:r>
            <a:r>
              <a:rPr dirty="0"/>
              <a:t> </a:t>
            </a:r>
            <a:r>
              <a:rPr dirty="0" err="1"/>
              <a:t>گره‌ها</a:t>
            </a:r>
            <a:r>
              <a:rPr dirty="0"/>
              <a:t> و </a:t>
            </a:r>
            <a:r>
              <a:rPr dirty="0" err="1"/>
              <a:t>رابطه‌ها</a:t>
            </a:r>
            <a:r>
              <a:rPr dirty="0"/>
              <a:t> </a:t>
            </a:r>
            <a:r>
              <a:rPr dirty="0" smtClean="0"/>
              <a:t>و </a:t>
            </a:r>
          </a:p>
          <a:p>
            <a:pPr algn="r" defTabSz="914400">
              <a:defRPr sz="1200"/>
            </a:pPr>
            <a:r>
              <a:rPr lang="fa-IR" dirty="0" smtClean="0"/>
              <a:t>2: </a:t>
            </a:r>
            <a:r>
              <a:rPr dirty="0" err="1" smtClean="0"/>
              <a:t>از</a:t>
            </a:r>
            <a:r>
              <a:rPr dirty="0" smtClean="0"/>
              <a:t> </a:t>
            </a:r>
            <a:r>
              <a:rPr dirty="0" err="1"/>
              <a:t>لوکال</a:t>
            </a:r>
            <a:r>
              <a:rPr dirty="0"/>
              <a:t> </a:t>
            </a:r>
            <a:r>
              <a:rPr dirty="0" err="1"/>
              <a:t>اینترکشن</a:t>
            </a:r>
            <a:r>
              <a:rPr dirty="0"/>
              <a:t> </a:t>
            </a:r>
            <a:r>
              <a:rPr dirty="0" err="1"/>
              <a:t>بین</a:t>
            </a:r>
            <a:r>
              <a:rPr dirty="0"/>
              <a:t> </a:t>
            </a:r>
            <a:r>
              <a:rPr dirty="0" err="1"/>
              <a:t>گره‌ها</a:t>
            </a:r>
            <a:r>
              <a:rPr dirty="0"/>
              <a:t> و </a:t>
            </a:r>
            <a:r>
              <a:rPr dirty="0" err="1"/>
              <a:t>یال‌ها</a:t>
            </a:r>
            <a:r>
              <a:rPr dirty="0"/>
              <a:t> </a:t>
            </a:r>
            <a:r>
              <a:rPr dirty="0" err="1"/>
              <a:t>استفاده</a:t>
            </a:r>
            <a:r>
              <a:rPr dirty="0"/>
              <a:t> </a:t>
            </a:r>
            <a:r>
              <a:rPr dirty="0" err="1"/>
              <a:t>می‌کند</a:t>
            </a:r>
            <a:r>
              <a:rPr dirty="0"/>
              <a:t> و </a:t>
            </a:r>
            <a:r>
              <a:rPr dirty="0" err="1"/>
              <a:t>دید</a:t>
            </a:r>
            <a:r>
              <a:rPr dirty="0"/>
              <a:t> </a:t>
            </a:r>
            <a:r>
              <a:rPr dirty="0" err="1"/>
              <a:t>جامع</a:t>
            </a:r>
            <a:r>
              <a:rPr dirty="0"/>
              <a:t> </a:t>
            </a:r>
            <a:r>
              <a:rPr dirty="0" err="1"/>
              <a:t>روی</a:t>
            </a:r>
            <a:r>
              <a:rPr dirty="0"/>
              <a:t> </a:t>
            </a:r>
            <a:r>
              <a:rPr dirty="0" err="1"/>
              <a:t>روابط</a:t>
            </a:r>
            <a:r>
              <a:rPr dirty="0"/>
              <a:t> </a:t>
            </a:r>
            <a:r>
              <a:rPr dirty="0" err="1" smtClean="0"/>
              <a:t>ندارد</a:t>
            </a:r>
            <a:endParaRPr dirty="0"/>
          </a:p>
          <a:p>
            <a:pPr algn="r" defTabSz="914400">
              <a:defRPr sz="1200"/>
            </a:pPr>
            <a:r>
              <a:rPr lang="fa-IR" dirty="0" smtClean="0"/>
              <a:t>3: </a:t>
            </a:r>
            <a:r>
              <a:rPr dirty="0" err="1" smtClean="0"/>
              <a:t>از</a:t>
            </a:r>
            <a:r>
              <a:rPr dirty="0" smtClean="0"/>
              <a:t> </a:t>
            </a:r>
            <a:r>
              <a:rPr dirty="0" err="1"/>
              <a:t>ویژگی‌های</a:t>
            </a:r>
            <a:r>
              <a:rPr dirty="0"/>
              <a:t> </a:t>
            </a:r>
            <a:r>
              <a:rPr dirty="0" err="1"/>
              <a:t>پنهان</a:t>
            </a:r>
            <a:r>
              <a:rPr dirty="0"/>
              <a:t> </a:t>
            </a:r>
            <a:r>
              <a:rPr dirty="0" err="1"/>
              <a:t>استفاده</a:t>
            </a:r>
            <a:r>
              <a:rPr dirty="0"/>
              <a:t> </a:t>
            </a:r>
            <a:r>
              <a:rPr dirty="0" err="1"/>
              <a:t>می‌کند</a:t>
            </a:r>
            <a:r>
              <a:rPr dirty="0"/>
              <a:t> </a:t>
            </a:r>
            <a:r>
              <a:rPr dirty="0" err="1"/>
              <a:t>که</a:t>
            </a:r>
            <a:r>
              <a:rPr dirty="0"/>
              <a:t> </a:t>
            </a:r>
            <a:r>
              <a:rPr dirty="0" err="1"/>
              <a:t>در</a:t>
            </a:r>
            <a:r>
              <a:rPr dirty="0"/>
              <a:t> </a:t>
            </a:r>
            <a:r>
              <a:rPr dirty="0" err="1"/>
              <a:t>ادامه</a:t>
            </a:r>
            <a:r>
              <a:rPr dirty="0"/>
              <a:t> </a:t>
            </a:r>
            <a:r>
              <a:rPr dirty="0" err="1"/>
              <a:t>توضیح</a:t>
            </a:r>
            <a:r>
              <a:rPr dirty="0"/>
              <a:t> </a:t>
            </a:r>
            <a:r>
              <a:rPr dirty="0" err="1"/>
              <a:t>میدیم</a:t>
            </a:r>
            <a:r>
              <a:rPr dirty="0"/>
              <a:t> و </a:t>
            </a:r>
            <a:r>
              <a:rPr dirty="0" err="1"/>
              <a:t>تمرکز</a:t>
            </a:r>
            <a:r>
              <a:rPr dirty="0"/>
              <a:t> </a:t>
            </a:r>
            <a:r>
              <a:rPr dirty="0" err="1"/>
              <a:t>می‌کنیم</a:t>
            </a:r>
            <a:r>
              <a:rPr dirty="0"/>
              <a:t> </a:t>
            </a:r>
            <a:r>
              <a:rPr dirty="0" err="1"/>
              <a:t>روی</a:t>
            </a:r>
            <a:r>
              <a:rPr dirty="0"/>
              <a:t> </a:t>
            </a:r>
            <a:r>
              <a:rPr dirty="0" err="1"/>
              <a:t>این</a:t>
            </a:r>
            <a:r>
              <a:rPr dirty="0"/>
              <a:t> </a:t>
            </a:r>
            <a:r>
              <a:rPr dirty="0" err="1" smtClean="0"/>
              <a:t>روش‌ها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1" name="Shape 2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rtl="1">
              <a:defRPr sz="1800"/>
            </a:pPr>
            <a:r>
              <a:rPr dirty="0" err="1"/>
              <a:t>همکار</a:t>
            </a:r>
            <a:r>
              <a:rPr dirty="0"/>
              <a:t> </a:t>
            </a:r>
            <a:r>
              <a:rPr dirty="0" smtClean="0"/>
              <a:t>:</a:t>
            </a:r>
            <a:r>
              <a:rPr lang="fa-IR" dirty="0" smtClean="0"/>
              <a:t>ملیت</a:t>
            </a:r>
            <a:r>
              <a:rPr dirty="0" smtClean="0"/>
              <a:t>، </a:t>
            </a:r>
            <a:r>
              <a:rPr dirty="0" err="1"/>
              <a:t>تحصیلات</a:t>
            </a:r>
            <a:r>
              <a:rPr dirty="0"/>
              <a:t>، </a:t>
            </a:r>
            <a:r>
              <a:rPr dirty="0" err="1"/>
              <a:t>خصوصیات</a:t>
            </a:r>
            <a:r>
              <a:rPr dirty="0"/>
              <a:t> </a:t>
            </a:r>
            <a:r>
              <a:rPr dirty="0" err="1"/>
              <a:t>اخلاقی</a:t>
            </a:r>
            <a:r>
              <a:rPr dirty="0"/>
              <a:t>، </a:t>
            </a:r>
            <a:r>
              <a:rPr dirty="0" err="1"/>
              <a:t>سابقه‌ی</a:t>
            </a:r>
            <a:r>
              <a:rPr dirty="0"/>
              <a:t> </a:t>
            </a:r>
            <a:r>
              <a:rPr dirty="0" err="1"/>
              <a:t>شغلی</a:t>
            </a:r>
            <a:endParaRPr dirty="0"/>
          </a:p>
          <a:p>
            <a:pPr algn="r" rtl="1">
              <a:defRPr sz="1800"/>
            </a:pPr>
            <a:r>
              <a:rPr lang="fa-IR" dirty="0" smtClean="0"/>
              <a:t>مثلا</a:t>
            </a:r>
            <a:r>
              <a:rPr lang="fa-IR" baseline="0" dirty="0" smtClean="0"/>
              <a:t> توپ طلا جایزه‌ای است که...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0" name="Shape 3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r" defTabSz="914400" rtl="1">
              <a:defRPr sz="1200"/>
            </a:pPr>
            <a:r>
              <a:rPr dirty="0" err="1"/>
              <a:t>خود</a:t>
            </a:r>
            <a:r>
              <a:rPr dirty="0"/>
              <a:t> </a:t>
            </a:r>
            <a:r>
              <a:rPr dirty="0" err="1"/>
              <a:t>فریبیس</a:t>
            </a:r>
            <a:r>
              <a:rPr dirty="0"/>
              <a:t> </a:t>
            </a:r>
            <a:r>
              <a:rPr dirty="0" err="1"/>
              <a:t>بزرگه</a:t>
            </a:r>
            <a:r>
              <a:rPr dirty="0"/>
              <a:t> و </a:t>
            </a:r>
            <a:r>
              <a:rPr dirty="0" err="1"/>
              <a:t>محاسبات</a:t>
            </a:r>
            <a:r>
              <a:rPr dirty="0"/>
              <a:t> </a:t>
            </a:r>
            <a:r>
              <a:rPr dirty="0" err="1"/>
              <a:t>روش</a:t>
            </a:r>
            <a:r>
              <a:rPr dirty="0"/>
              <a:t> </a:t>
            </a:r>
            <a:r>
              <a:rPr dirty="0" err="1"/>
              <a:t>خیلی</a:t>
            </a:r>
            <a:r>
              <a:rPr dirty="0"/>
              <a:t> </a:t>
            </a:r>
            <a:r>
              <a:rPr dirty="0" err="1"/>
              <a:t>وقتگیر</a:t>
            </a:r>
            <a:r>
              <a:rPr dirty="0"/>
              <a:t> </a:t>
            </a:r>
            <a:r>
              <a:rPr dirty="0" err="1"/>
              <a:t>میشه</a:t>
            </a:r>
            <a:r>
              <a:rPr dirty="0"/>
              <a:t> </a:t>
            </a:r>
            <a:r>
              <a:rPr dirty="0" err="1"/>
              <a:t>پس</a:t>
            </a:r>
            <a:r>
              <a:rPr dirty="0" smtClean="0"/>
              <a:t>…</a:t>
            </a:r>
            <a:endParaRPr lang="fa-IR" dirty="0" smtClean="0"/>
          </a:p>
          <a:p>
            <a:pPr algn="r" defTabSz="914400" rtl="1">
              <a:defRPr sz="1200"/>
            </a:pPr>
            <a:r>
              <a:rPr lang="fa-IR" dirty="0" smtClean="0"/>
              <a:t>معمولا توی</a:t>
            </a:r>
            <a:r>
              <a:rPr lang="fa-IR" baseline="0" dirty="0" smtClean="0"/>
              <a:t> روش‌های </a:t>
            </a:r>
            <a:r>
              <a:rPr lang="fa-IR" baseline="0" dirty="0" smtClean="0"/>
              <a:t>لرنینگ داده‌ها به دو دسته‌ی آموزش و آزمون تقسیم میشن</a:t>
            </a:r>
            <a:endParaRPr dirty="0"/>
          </a:p>
          <a:p>
            <a:pPr algn="r" defTabSz="914400" rtl="1">
              <a:defRPr sz="1200"/>
            </a:pPr>
            <a:r>
              <a:rPr dirty="0" err="1"/>
              <a:t>اموزش</a:t>
            </a:r>
            <a:r>
              <a:rPr dirty="0"/>
              <a:t> </a:t>
            </a:r>
            <a:r>
              <a:rPr dirty="0" err="1"/>
              <a:t>ایتریتیو</a:t>
            </a:r>
            <a:r>
              <a:rPr dirty="0"/>
              <a:t> </a:t>
            </a:r>
            <a:r>
              <a:rPr dirty="0" err="1"/>
              <a:t>هست</a:t>
            </a:r>
            <a:r>
              <a:rPr dirty="0"/>
              <a:t> </a:t>
            </a:r>
            <a:r>
              <a:rPr dirty="0" err="1"/>
              <a:t>پس</a:t>
            </a:r>
            <a:r>
              <a:rPr dirty="0"/>
              <a:t> </a:t>
            </a:r>
            <a:r>
              <a:rPr dirty="0" err="1"/>
              <a:t>نیاز</a:t>
            </a:r>
            <a:r>
              <a:rPr dirty="0"/>
              <a:t> </a:t>
            </a:r>
            <a:r>
              <a:rPr dirty="0" err="1"/>
              <a:t>به</a:t>
            </a:r>
            <a:r>
              <a:rPr dirty="0"/>
              <a:t> </a:t>
            </a:r>
            <a:r>
              <a:rPr dirty="0" err="1"/>
              <a:t>یه</a:t>
            </a:r>
            <a:r>
              <a:rPr dirty="0"/>
              <a:t> </a:t>
            </a:r>
            <a:r>
              <a:rPr dirty="0" err="1"/>
              <a:t>دیتای</a:t>
            </a:r>
            <a:r>
              <a:rPr dirty="0"/>
              <a:t> </a:t>
            </a:r>
            <a:r>
              <a:rPr dirty="0" err="1"/>
              <a:t>ارزیابی</a:t>
            </a:r>
            <a:r>
              <a:rPr dirty="0"/>
              <a:t> </a:t>
            </a:r>
            <a:r>
              <a:rPr dirty="0" err="1"/>
              <a:t>داریم</a:t>
            </a:r>
            <a:r>
              <a:rPr dirty="0"/>
              <a:t> </a:t>
            </a:r>
            <a:r>
              <a:rPr dirty="0" err="1"/>
              <a:t>که</a:t>
            </a:r>
            <a:r>
              <a:rPr dirty="0"/>
              <a:t> </a:t>
            </a:r>
            <a:r>
              <a:rPr dirty="0" err="1"/>
              <a:t>ببینیم</a:t>
            </a:r>
            <a:r>
              <a:rPr dirty="0"/>
              <a:t> </a:t>
            </a:r>
            <a:r>
              <a:rPr dirty="0" err="1"/>
              <a:t>به</a:t>
            </a:r>
            <a:r>
              <a:rPr dirty="0"/>
              <a:t> </a:t>
            </a:r>
            <a:r>
              <a:rPr dirty="0" err="1"/>
              <a:t>ترشولد</a:t>
            </a:r>
            <a:r>
              <a:rPr dirty="0"/>
              <a:t> </a:t>
            </a:r>
            <a:r>
              <a:rPr dirty="0" err="1"/>
              <a:t>رسیده</a:t>
            </a:r>
            <a:r>
              <a:rPr dirty="0"/>
              <a:t> </a:t>
            </a:r>
            <a:r>
              <a:rPr dirty="0" err="1"/>
              <a:t>یا</a:t>
            </a:r>
            <a:r>
              <a:rPr dirty="0"/>
              <a:t> </a:t>
            </a:r>
            <a:r>
              <a:rPr dirty="0" err="1" smtClean="0"/>
              <a:t>نه</a:t>
            </a:r>
            <a:endParaRPr lang="fa-IR" dirty="0" smtClean="0"/>
          </a:p>
          <a:p>
            <a:pPr algn="r" defTabSz="914400" rtl="1">
              <a:defRPr sz="1200"/>
            </a:pPr>
            <a:r>
              <a:rPr lang="en-US" dirty="0" err="1" smtClean="0"/>
              <a:t>MeanRank</a:t>
            </a:r>
            <a:r>
              <a:rPr lang="en-US" dirty="0" smtClean="0"/>
              <a:t>:</a:t>
            </a:r>
            <a:r>
              <a:rPr lang="fa-IR" baseline="0" dirty="0" smtClean="0"/>
              <a:t> </a:t>
            </a:r>
            <a:r>
              <a:rPr lang="fa-IR" dirty="0" smtClean="0"/>
              <a:t>میانگین</a:t>
            </a:r>
            <a:r>
              <a:rPr lang="fa-IR" baseline="0" dirty="0" smtClean="0"/>
              <a:t> رنک</a:t>
            </a:r>
            <a:r>
              <a:rPr lang="fa-IR" dirty="0" smtClean="0"/>
              <a:t> پاسخ‌هایی که مدل به</a:t>
            </a:r>
            <a:r>
              <a:rPr lang="fa-IR" baseline="0" dirty="0" smtClean="0"/>
              <a:t> این 60هزار سوال میده.</a:t>
            </a:r>
          </a:p>
          <a:p>
            <a:pPr algn="r" defTabSz="914400" rtl="1">
              <a:defRPr sz="1200"/>
            </a:pPr>
            <a:r>
              <a:rPr lang="en-US" baseline="0" dirty="0" smtClean="0"/>
              <a:t>Hti@10</a:t>
            </a:r>
            <a:r>
              <a:rPr lang="fa-IR" baseline="0" dirty="0" smtClean="0"/>
              <a:t>: درصد سوال‌هایی که جواب آن در 10 مورد اول بوده است.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6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"/>
          <p:cNvSpPr/>
          <p:nvPr/>
        </p:nvSpPr>
        <p:spPr>
          <a:xfrm>
            <a:off x="-16818" y="343991"/>
            <a:ext cx="13038436" cy="1268413"/>
          </a:xfrm>
          <a:prstGeom prst="rect">
            <a:avLst/>
          </a:prstGeom>
          <a:solidFill>
            <a:srgbClr val="1565C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952500" y="510356"/>
            <a:ext cx="11099800" cy="111417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445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1pPr>
            <a:lvl2pPr marL="8890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2pPr>
            <a:lvl3pPr marL="13335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3pPr>
            <a:lvl4pPr marL="17780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4pPr>
            <a:lvl5pPr marL="22225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 rtl="0">
              <a:defRPr/>
            </a:pPr>
            <a:r>
              <a:t>Body Level One</a:t>
            </a:r>
          </a:p>
          <a:p>
            <a:pPr lvl="1" rtl="0">
              <a:defRPr/>
            </a:pPr>
            <a:r>
              <a:t>Body Level Two</a:t>
            </a:r>
          </a:p>
          <a:p>
            <a:pPr lvl="2" rtl="0">
              <a:defRPr/>
            </a:pPr>
            <a:r>
              <a:t>Body Level Three</a:t>
            </a:r>
          </a:p>
          <a:p>
            <a:pPr lvl="3" rtl="0">
              <a:defRPr/>
            </a:pPr>
            <a:r>
              <a:t>Body Level Four</a:t>
            </a:r>
          </a:p>
          <a:p>
            <a:pPr lvl="4" rtl="0">
              <a:defRPr/>
            </a:pPr>
            <a:r>
              <a:t>Body Level Five</a:t>
            </a:r>
          </a:p>
        </p:txBody>
      </p:sp>
      <p:sp>
        <p:nvSpPr>
          <p:cNvPr id="122" name="Rectangle"/>
          <p:cNvSpPr/>
          <p:nvPr/>
        </p:nvSpPr>
        <p:spPr>
          <a:xfrm>
            <a:off x="-16818" y="1091"/>
            <a:ext cx="13038436" cy="50636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A733-0CE8-4F45-9AD2-050DA8F2399E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7A2B-8119-4E06-B5D3-B2D6D045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092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A733-0CE8-4F45-9AD2-050DA8F2399E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7A2B-8119-4E06-B5D3-B2D6D045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80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A733-0CE8-4F45-9AD2-050DA8F2399E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7A2B-8119-4E06-B5D3-B2D6D045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828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3763" y="2597150"/>
            <a:ext cx="5532437" cy="618807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597150"/>
            <a:ext cx="5532438" cy="618807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A733-0CE8-4F45-9AD2-050DA8F2399E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7A2B-8119-4E06-B5D3-B2D6D045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3147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A733-0CE8-4F45-9AD2-050DA8F2399E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7A2B-8119-4E06-B5D3-B2D6D045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878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A733-0CE8-4F45-9AD2-050DA8F2399E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7A2B-8119-4E06-B5D3-B2D6D045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427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A733-0CE8-4F45-9AD2-050DA8F2399E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7A2B-8119-4E06-B5D3-B2D6D045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8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A733-0CE8-4F45-9AD2-050DA8F2399E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7A2B-8119-4E06-B5D3-B2D6D045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9911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A733-0CE8-4F45-9AD2-050DA8F2399E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7A2B-8119-4E06-B5D3-B2D6D045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411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A733-0CE8-4F45-9AD2-050DA8F2399E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7A2B-8119-4E06-B5D3-B2D6D045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295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07513" y="519113"/>
            <a:ext cx="2803525" cy="8266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3763" y="519113"/>
            <a:ext cx="8261350" cy="826611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EA733-0CE8-4F45-9AD2-050DA8F2399E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77A2B-8119-4E06-B5D3-B2D6D045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726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"/>
          <p:cNvSpPr/>
          <p:nvPr/>
        </p:nvSpPr>
        <p:spPr>
          <a:xfrm>
            <a:off x="-16818" y="343991"/>
            <a:ext cx="13038436" cy="1268413"/>
          </a:xfrm>
          <a:prstGeom prst="rect">
            <a:avLst/>
          </a:prstGeom>
          <a:solidFill>
            <a:srgbClr val="1565C0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xfrm>
            <a:off x="952500" y="510356"/>
            <a:ext cx="11099800" cy="111417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445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1pPr>
            <a:lvl2pPr marL="8890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2pPr>
            <a:lvl3pPr marL="13335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3pPr>
            <a:lvl4pPr marL="17780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4pPr>
            <a:lvl5pPr marL="2222500" indent="-444500" algn="l">
              <a:buSzPct val="45000"/>
              <a:buBlip>
                <a:blip r:embed="rId2"/>
              </a:buBlip>
              <a:defRPr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 rtl="0">
              <a:defRPr/>
            </a:pPr>
            <a:r>
              <a:t>Body Level One</a:t>
            </a:r>
          </a:p>
          <a:p>
            <a:pPr lvl="1" rtl="0">
              <a:defRPr/>
            </a:pPr>
            <a:r>
              <a:t>Body Level Two</a:t>
            </a:r>
          </a:p>
          <a:p>
            <a:pPr lvl="2" rtl="0">
              <a:defRPr/>
            </a:pPr>
            <a:r>
              <a:t>Body Level Three</a:t>
            </a:r>
          </a:p>
          <a:p>
            <a:pPr lvl="3" rtl="0">
              <a:defRPr/>
            </a:pPr>
            <a:r>
              <a:t>Body Level Four</a:t>
            </a:r>
          </a:p>
          <a:p>
            <a:pPr lvl="4" rtl="0">
              <a:defRPr/>
            </a:pPr>
            <a:r>
              <a:t>Body Level Five</a:t>
            </a:r>
          </a:p>
        </p:txBody>
      </p:sp>
      <p:sp>
        <p:nvSpPr>
          <p:cNvPr id="59" name="Rectangle"/>
          <p:cNvSpPr/>
          <p:nvPr/>
        </p:nvSpPr>
        <p:spPr>
          <a:xfrm>
            <a:off x="-16818" y="1091"/>
            <a:ext cx="13038436" cy="50636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726612" y="9251950"/>
            <a:ext cx="1538883" cy="379591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Slide </a:t>
            </a:r>
            <a:fld id="{86CB4B4D-7CA3-9044-876B-883B54F8677D}" type="slidenum">
              <a:rPr lang="en-US" smtClean="0"/>
              <a:pPr/>
              <a:t>‹#›</a:t>
            </a:fld>
            <a:r>
              <a:rPr lang="en-US" dirty="0" smtClean="0"/>
              <a:t> of 40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Image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Image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rtl="1">
              <a:defRPr/>
            </a:lvl1pPr>
          </a:lstStyle>
          <a:p>
            <a:r>
              <a:t>Title Text</a:t>
            </a:r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hf hdr="0" dt="0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Helvetica"/>
        </a:defRPr>
      </a:lvl9pPr>
    </p:titleStyle>
    <p:bodyStyle>
      <a:lvl1pPr marL="260350" marR="0" indent="-22225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02308" marR="0" indent="-357808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280885" marR="0" indent="-391885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66636" marR="0" indent="-433136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35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797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81350" marR="0" indent="-51435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625850" marR="0" indent="-51435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70350" marR="0" indent="-51435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3763" y="519113"/>
            <a:ext cx="11217275" cy="1885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3763" y="2597150"/>
            <a:ext cx="11217275" cy="6188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763" y="9040813"/>
            <a:ext cx="2925762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4EA733-0CE8-4F45-9AD2-050DA8F2399E}" type="datetimeFigureOut">
              <a:rPr lang="en-US" smtClean="0"/>
              <a:t>9/19/2017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08475" y="9040813"/>
            <a:ext cx="4387850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5275" y="9040813"/>
            <a:ext cx="2925763" cy="5191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77A2B-8119-4E06-B5D3-B2D6D0456D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837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chart" Target="../charts/char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chart" Target="../charts/char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tif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33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7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بهبود مدلهای پیشبینی لینک مبتنی بر ویژگیهای پنهان با استفاده از قوانین انجمنی…"/>
          <p:cNvSpPr txBox="1">
            <a:spLocks noGrp="1"/>
          </p:cNvSpPr>
          <p:nvPr>
            <p:ph type="ctrTitle"/>
          </p:nvPr>
        </p:nvSpPr>
        <p:spPr>
          <a:xfrm>
            <a:off x="1270000" y="2284871"/>
            <a:ext cx="10464800" cy="3302001"/>
          </a:xfrm>
          <a:prstGeom prst="rect">
            <a:avLst/>
          </a:prstGeom>
        </p:spPr>
        <p:txBody>
          <a:bodyPr/>
          <a:lstStyle/>
          <a:p>
            <a:pPr rtl="0">
              <a:defRPr sz="4000">
                <a:solidFill>
                  <a:srgbClr val="1976D2"/>
                </a:solidFill>
              </a:defRPr>
            </a:pPr>
            <a:r>
              <a:rPr dirty="0" err="1">
                <a:cs typeface="B Nazanin" panose="00000400000000000000" pitchFamily="2" charset="-78"/>
              </a:rPr>
              <a:t>بهبود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مدل‌های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پیش‌بینی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لینک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مبتنی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ویژگی‌های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پنهان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استفاده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قوانین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انجمنی</a:t>
            </a:r>
            <a:endParaRPr dirty="0">
              <a:cs typeface="B Nazanin" panose="00000400000000000000" pitchFamily="2" charset="-78"/>
            </a:endParaRPr>
          </a:p>
          <a:p>
            <a:pPr rtl="0">
              <a:defRPr sz="4000">
                <a:solidFill>
                  <a:srgbClr val="1976D2"/>
                </a:solidFill>
                <a:latin typeface="B Nazanin"/>
                <a:ea typeface="B Nazanin"/>
                <a:cs typeface="B Nazanin"/>
                <a:sym typeface="B Nazanin"/>
              </a:defRPr>
            </a:pPr>
            <a:endParaRPr dirty="0">
              <a:cs typeface="B Nazanin" panose="00000400000000000000" pitchFamily="2" charset="-78"/>
            </a:endParaRPr>
          </a:p>
          <a:p>
            <a:pPr defTabSz="457200" rtl="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>
                <a:cs typeface="B Nazanin" panose="00000400000000000000" pitchFamily="2" charset="-78"/>
              </a:rPr>
              <a:t>Improvement in Link Prediction Model based on Latent Factor using Association Rules</a:t>
            </a:r>
          </a:p>
        </p:txBody>
      </p:sp>
      <p:sp>
        <p:nvSpPr>
          <p:cNvPr id="133" name="مسعود هاشمیان…"/>
          <p:cNvSpPr txBox="1">
            <a:spLocks noGrp="1"/>
          </p:cNvSpPr>
          <p:nvPr>
            <p:ph type="subTitle" sz="quarter" idx="1"/>
          </p:nvPr>
        </p:nvSpPr>
        <p:spPr>
          <a:xfrm>
            <a:off x="7317313" y="7373802"/>
            <a:ext cx="4473697" cy="1327303"/>
          </a:xfrm>
          <a:prstGeom prst="rect">
            <a:avLst/>
          </a:prstGeom>
        </p:spPr>
        <p:txBody>
          <a:bodyPr/>
          <a:lstStyle/>
          <a:p>
            <a:pPr algn="r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مسعود هاشمیان</a:t>
            </a:r>
          </a:p>
          <a:p>
            <a:pPr algn="r"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استاد راهنما: دکتر یزدانی</a:t>
            </a:r>
          </a:p>
        </p:txBody>
      </p:sp>
      <p:sp>
        <p:nvSpPr>
          <p:cNvPr id="134" name="به نام خدا"/>
          <p:cNvSpPr txBox="1"/>
          <p:nvPr/>
        </p:nvSpPr>
        <p:spPr>
          <a:xfrm>
            <a:off x="758613" y="682171"/>
            <a:ext cx="11054081" cy="11615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 rtl="1">
              <a:defRPr sz="6400" b="1">
                <a:solidFill>
                  <a:srgbClr val="464646"/>
                </a:solidFill>
                <a:effectLst>
                  <a:outerShdw blurRad="38100" dist="25400" dir="5400000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به نام خدا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روشهای مبتنی بر ویژگیهای پنها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روش‌های مبتنی بر ویژگی‌های پنهان</a:t>
            </a:r>
          </a:p>
        </p:txBody>
      </p:sp>
      <p:sp>
        <p:nvSpPr>
          <p:cNvPr id="3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10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32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32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32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32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329" name="Bilinear…"/>
          <p:cNvSpPr txBox="1"/>
          <p:nvPr/>
        </p:nvSpPr>
        <p:spPr>
          <a:xfrm>
            <a:off x="1041399" y="2294889"/>
            <a:ext cx="11099802" cy="63212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228600" indent="-228600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Bilinear</a:t>
            </a:r>
          </a:p>
          <a:p>
            <a:pPr marL="1371600" lvl="5" indent="-228600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sz="3000" dirty="0">
                <a:solidFill>
                  <a:srgbClr val="424242"/>
                </a:solidFill>
                <a:cs typeface="B Nazanin" panose="00000400000000000000" pitchFamily="2" charset="-78"/>
              </a:rPr>
              <a:t>RESCAL</a:t>
            </a:r>
          </a:p>
          <a:p>
            <a:pPr marL="228600" indent="-228600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Multi-layer Perceptions</a:t>
            </a:r>
          </a:p>
          <a:p>
            <a:pPr marL="1371600" lvl="5" indent="-228600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000">
                <a:solidFill>
                  <a:srgbClr val="4242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(NTN) Neural Tensor network</a:t>
            </a:r>
          </a:p>
          <a:p>
            <a:pPr marL="228600" indent="-228600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</a:t>
            </a:r>
            <a:r>
              <a:rPr dirty="0">
                <a:cs typeface="B Nazanin" panose="00000400000000000000" pitchFamily="2" charset="-78"/>
              </a:rPr>
              <a:t>Latent distance models </a:t>
            </a:r>
            <a:endParaRPr dirty="0">
              <a:solidFill>
                <a:srgbClr val="0433FF"/>
              </a:solidFill>
              <a:cs typeface="B Nazanin" panose="00000400000000000000" pitchFamily="2" charset="-78"/>
            </a:endParaRPr>
          </a:p>
          <a:p>
            <a:pPr marL="1352005" lvl="5" indent="-209005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000">
                <a:solidFill>
                  <a:srgbClr val="4242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Structured Embedding</a:t>
            </a:r>
          </a:p>
          <a:p>
            <a:pPr marL="1371600" lvl="5" indent="-228600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000">
                <a:solidFill>
                  <a:srgbClr val="4242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Translating Embedding (</a:t>
            </a:r>
            <a:r>
              <a:rPr dirty="0" err="1">
                <a:cs typeface="B Nazanin" panose="00000400000000000000" pitchFamily="2" charset="-78"/>
              </a:rPr>
              <a:t>TransE</a:t>
            </a:r>
            <a:r>
              <a:rPr dirty="0">
                <a:cs typeface="B Nazanin" panose="00000400000000000000" pitchFamily="2" charset="-78"/>
              </a:rPr>
              <a:t>)</a:t>
            </a:r>
          </a:p>
          <a:p>
            <a:pPr marL="1352005" lvl="5" indent="-209005" algn="just" defTabSz="457200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000">
                <a:solidFill>
                  <a:srgbClr val="42424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Translating on Hyperplane (</a:t>
            </a:r>
            <a:r>
              <a:rPr dirty="0" err="1">
                <a:cs typeface="B Nazanin" panose="00000400000000000000" pitchFamily="2" charset="-78"/>
              </a:rPr>
              <a:t>TransH</a:t>
            </a:r>
            <a:r>
              <a:rPr dirty="0">
                <a:cs typeface="B Nazanin" panose="00000400000000000000" pitchFamily="2" charset="-78"/>
              </a:rPr>
              <a:t>)</a:t>
            </a:r>
          </a:p>
        </p:txBody>
      </p:sp>
      <p:sp>
        <p:nvSpPr>
          <p:cNvPr id="33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33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33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33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33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33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33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339" name="هر جفت ویژگی از دو موجودیت را در فضای رابطهی مورد نظر مورد بررسی قرار میدهد.…"/>
          <p:cNvSpPr txBox="1"/>
          <p:nvPr/>
        </p:nvSpPr>
        <p:spPr>
          <a:xfrm>
            <a:off x="1417180" y="2416126"/>
            <a:ext cx="11099802" cy="2526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هر جفت ویژگی از دو موجودیت را در فضای رابطه‌ی مورد نظر مورد بررسی قرار می‌دهد.</a:t>
            </a:r>
          </a:p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تابع امتیاز:</a:t>
            </a:r>
          </a:p>
        </p:txBody>
      </p:sp>
      <p:sp>
        <p:nvSpPr>
          <p:cNvPr id="340" name="Bilinear (RESCAL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a-IR" dirty="0" smtClean="0">
                <a:cs typeface="B Nazanin" panose="00000400000000000000" pitchFamily="2" charset="-78"/>
              </a:rPr>
              <a:t>روش رسکال (دوخطی)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3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11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pic>
        <p:nvPicPr>
          <p:cNvPr id="342" name="Screen Shot 1396-02-07 at 11.43.19.png" descr="Screen Shot 1396-02-07 at 11.43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7427" y="3659621"/>
            <a:ext cx="8235846" cy="1510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Screen Shot 1396-02-07 at 11.44.51.png" descr="Screen Shot 1396-02-07 at 11.44.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5176" y="5182051"/>
            <a:ext cx="5280911" cy="616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Screen Shot 1396-02-07 at 11.46.48.png" descr="Screen Shot 1396-02-07 at 11.46.4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10007" y="5024519"/>
            <a:ext cx="6192928" cy="4460545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34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34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34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62" y="6852605"/>
            <a:ext cx="6257007" cy="21720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42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42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42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425" name="احتمال رابطه بین موجودیتها از روی فاصلهی آنها در فضای برداری تعریف شده مشخص میشود.…"/>
          <p:cNvSpPr txBox="1"/>
          <p:nvPr/>
        </p:nvSpPr>
        <p:spPr>
          <a:xfrm>
            <a:off x="1417180" y="2416126"/>
            <a:ext cx="11099802" cy="3282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احتمال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رابطه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بین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موجودیت‌ها</a:t>
            </a:r>
            <a:r>
              <a:rPr lang="fa-IR" dirty="0" smtClean="0">
                <a:cs typeface="B Nazanin" panose="00000400000000000000" pitchFamily="2" charset="-78"/>
              </a:rPr>
              <a:t>،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روی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فاصله‌ی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آنها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فضای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برداری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مشخص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می‌شود</a:t>
            </a:r>
            <a:r>
              <a:rPr dirty="0">
                <a:cs typeface="B Nazanin" panose="00000400000000000000" pitchFamily="2" charset="-78"/>
              </a:rPr>
              <a:t>.</a:t>
            </a:r>
          </a:p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تابع امتیاز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گراف‌های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تک-رابطه‌ای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پس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بازنمایی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موجودیت‌ها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در فضای برداری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صورت</a:t>
            </a:r>
            <a:r>
              <a:rPr dirty="0">
                <a:cs typeface="B Nazanin" panose="00000400000000000000" pitchFamily="2" charset="-78"/>
              </a:rPr>
              <a:t>:</a:t>
            </a:r>
          </a:p>
        </p:txBody>
      </p:sp>
      <p:sp>
        <p:nvSpPr>
          <p:cNvPr id="426" name="روشهای فاصلهی پنهان (LDM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روش‌های فاصله‌ی پنهان (LDM)</a:t>
            </a:r>
          </a:p>
        </p:txBody>
      </p:sp>
      <p:sp>
        <p:nvSpPr>
          <p:cNvPr id="42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12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pic>
        <p:nvPicPr>
          <p:cNvPr id="428" name="Screen Shot 1396-02-08 at 11.24.40.png" descr="Screen Shot 1396-02-08 at 11.24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7180" y="6084144"/>
            <a:ext cx="5510649" cy="813047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43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431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432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46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46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46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468" name="برای کاهش تعداد پارامترها در روش SE رابطهها را بجای ضرب ماتریسی، یک آفست در کنار موجودیت اول در نظر میگیریم."/>
          <p:cNvSpPr txBox="1"/>
          <p:nvPr/>
        </p:nvSpPr>
        <p:spPr>
          <a:xfrm>
            <a:off x="1417180" y="2416126"/>
            <a:ext cx="11099802" cy="1610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ct val="14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برای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کاهش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تعداد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پارامتر‌ها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رابطه‌ها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بجای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ضرب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ماتریسی</a:t>
            </a:r>
            <a:r>
              <a:rPr dirty="0">
                <a:cs typeface="B Nazanin" panose="00000400000000000000" pitchFamily="2" charset="-78"/>
              </a:rPr>
              <a:t>، </a:t>
            </a:r>
            <a:r>
              <a:rPr dirty="0" err="1">
                <a:cs typeface="B Nazanin" panose="00000400000000000000" pitchFamily="2" charset="-78"/>
              </a:rPr>
              <a:t>یک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آفست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کنار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اول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نظر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می‌گیریم</a:t>
            </a:r>
            <a:r>
              <a:rPr dirty="0">
                <a:cs typeface="B Nazanin" panose="00000400000000000000" pitchFamily="2" charset="-78"/>
              </a:rPr>
              <a:t>.</a:t>
            </a:r>
          </a:p>
        </p:txBody>
      </p:sp>
      <p:sp>
        <p:nvSpPr>
          <p:cNvPr id="469" name="Tran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rPr>
                <a:cs typeface="B Nazanin" panose="00000400000000000000" pitchFamily="2" charset="-78"/>
              </a:rPr>
              <a:t>TransE</a:t>
            </a:r>
          </a:p>
        </p:txBody>
      </p:sp>
      <p:sp>
        <p:nvSpPr>
          <p:cNvPr id="4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13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pic>
        <p:nvPicPr>
          <p:cNvPr id="471" name="Screen Shot 1396-02-08 at 11.50.12.png" descr="Screen Shot 1396-02-08 at 11.50.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0325" y="3863381"/>
            <a:ext cx="6213368" cy="111417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Screen Shot 1394-11-23 at 19.44.4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693" y="5283478"/>
            <a:ext cx="5061274" cy="396847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Screen Shot 1395-08-23 at 16.04.24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05" y="6113578"/>
            <a:ext cx="5502473" cy="2832453"/>
          </a:xfrm>
          <a:prstGeom prst="rect">
            <a:avLst/>
          </a:prstGeom>
          <a:ln w="12700">
            <a:miter lim="400000"/>
          </a:ln>
        </p:spPr>
      </p:pic>
      <p:sp>
        <p:nvSpPr>
          <p:cNvPr id="47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47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47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47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pic>
        <p:nvPicPr>
          <p:cNvPr id="16" name="Screen Shot 1394-11-25 at 10.35.42.png" descr="Screen Shot 1394-11-25 at 10.35.4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65067" y="4790955"/>
            <a:ext cx="5553923" cy="842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مقیاسپذیر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مقیاس‌پذیری</a:t>
            </a:r>
          </a:p>
        </p:txBody>
      </p:sp>
      <p:sp>
        <p:nvSpPr>
          <p:cNvPr id="5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8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14</a:t>
            </a:fld>
            <a:r>
              <a:rPr lang="en-US" dirty="0" smtClean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53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53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53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53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540" name="Table"/>
          <p:cNvGraphicFramePr/>
          <p:nvPr>
            <p:extLst>
              <p:ext uri="{D42A27DB-BD31-4B8C-83A1-F6EECF244321}">
                <p14:modId xmlns:p14="http://schemas.microsoft.com/office/powerpoint/2010/main" val="1535471429"/>
              </p:ext>
            </p:extLst>
          </p:nvPr>
        </p:nvGraphicFramePr>
        <p:xfrm>
          <a:off x="1169156" y="3213741"/>
          <a:ext cx="10666487" cy="3762685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821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4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Method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#Params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On FB15K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 RESCAL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n</a:t>
                      </a:r>
                      <a:r>
                        <a:rPr baseline="-5999">
                          <a:solidFill>
                            <a:srgbClr val="FF26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d</a:t>
                      </a:r>
                      <a:r>
                        <a:rPr baseline="31999">
                          <a:solidFill>
                            <a:srgbClr val="FF2600"/>
                          </a:solidFill>
                        </a:rPr>
                        <a:t>2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88M (d=250)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 MLP (NTN)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n</a:t>
                      </a:r>
                      <a:r>
                        <a:rPr baseline="-5999">
                          <a:solidFill>
                            <a:srgbClr val="FF26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d</a:t>
                      </a:r>
                      <a:r>
                        <a:rPr baseline="31999">
                          <a:solidFill>
                            <a:srgbClr val="FF2600"/>
                          </a:solidFill>
                        </a:rPr>
                        <a:t>3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165M (d=50)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 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2n</a:t>
                      </a:r>
                      <a:r>
                        <a:rPr baseline="-5999">
                          <a:solidFill>
                            <a:srgbClr val="FF26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d</a:t>
                      </a:r>
                      <a:r>
                        <a:rPr baseline="31999">
                          <a:solidFill>
                            <a:srgbClr val="FF2600"/>
                          </a:solidFill>
                        </a:rPr>
                        <a:t>2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8M (d=50)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 TransE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4F8F00"/>
                          </a:solidFill>
                        </a:rPr>
                        <a:t>n</a:t>
                      </a:r>
                      <a:r>
                        <a:rPr baseline="-5999">
                          <a:solidFill>
                            <a:srgbClr val="4F8F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4F8F00"/>
                          </a:solidFill>
                        </a:rPr>
                        <a:t>d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0.8M (d=50)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41" name="Freebase15k:  ne=15k,  nr=1.3k"/>
          <p:cNvSpPr txBox="1"/>
          <p:nvPr/>
        </p:nvSpPr>
        <p:spPr>
          <a:xfrm>
            <a:off x="3362004" y="7010561"/>
            <a:ext cx="598700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/>
            </a:pPr>
            <a:r>
              <a:rPr>
                <a:cs typeface="B Nazanin" panose="00000400000000000000" pitchFamily="2" charset="-78"/>
              </a:rPr>
              <a:t>Freebase15k:  n</a:t>
            </a:r>
            <a:r>
              <a:rPr baseline="-5999">
                <a:cs typeface="B Nazanin" panose="00000400000000000000" pitchFamily="2" charset="-78"/>
              </a:rPr>
              <a:t>e</a:t>
            </a:r>
            <a:r>
              <a:rPr>
                <a:cs typeface="B Nazanin" panose="00000400000000000000" pitchFamily="2" charset="-78"/>
              </a:rPr>
              <a:t>=15k,  n</a:t>
            </a:r>
            <a:r>
              <a:rPr baseline="-5999">
                <a:cs typeface="B Nazanin" panose="00000400000000000000" pitchFamily="2" charset="-78"/>
              </a:rPr>
              <a:t>r</a:t>
            </a:r>
            <a:r>
              <a:rPr>
                <a:cs typeface="B Nazanin" panose="00000400000000000000" pitchFamily="2" charset="-78"/>
              </a:rPr>
              <a:t>=1.3k</a:t>
            </a:r>
          </a:p>
        </p:txBody>
      </p:sp>
      <p:sp>
        <p:nvSpPr>
          <p:cNvPr id="54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54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54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54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پراکندگی موجودیت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پراکندگی موجودیت‌ها</a:t>
            </a:r>
          </a:p>
        </p:txBody>
      </p:sp>
      <p:sp>
        <p:nvSpPr>
          <p:cNvPr id="5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15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pic>
        <p:nvPicPr>
          <p:cNvPr id="551" name="Screen Shot 1394-11-25 at 21.20.13.png" descr="Screen Shot 1394-11-25 at 21.20.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725145"/>
            <a:ext cx="13004800" cy="6436910"/>
          </a:xfrm>
          <a:prstGeom prst="rect">
            <a:avLst/>
          </a:prstGeom>
          <a:ln w="12700">
            <a:miter lim="400000"/>
          </a:ln>
        </p:spPr>
      </p:pic>
      <p:sp>
        <p:nvSpPr>
          <p:cNvPr id="55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55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55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55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556" name="پراکندگی ۵,۰۰۰ موجودیت در روش TransE"/>
          <p:cNvSpPr txBox="1"/>
          <p:nvPr/>
        </p:nvSpPr>
        <p:spPr>
          <a:xfrm>
            <a:off x="1461248" y="1857938"/>
            <a:ext cx="11099802" cy="80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smtClean="0">
                <a:cs typeface="B Nazanin" panose="00000400000000000000" pitchFamily="2" charset="-78"/>
              </a:rPr>
              <a:t>پراکندگی۵,۰۰۰ 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موجودیت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روش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TransE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557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55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559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560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16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pic>
        <p:nvPicPr>
          <p:cNvPr id="565" name="Screen Shot 1394-11-25 at 21.21.38.png" descr="Screen Shot 1394-11-25 at 21.21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9947" y="2187326"/>
            <a:ext cx="9817101" cy="7175501"/>
          </a:xfrm>
          <a:prstGeom prst="rect">
            <a:avLst/>
          </a:prstGeom>
          <a:ln w="12700">
            <a:miter lim="400000"/>
          </a:ln>
        </p:spPr>
      </p:pic>
      <p:sp>
        <p:nvSpPr>
          <p:cNvPr id="56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56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56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56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570" name="پراکندگی موجودیت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پراکندگی موجودیت‌ها</a:t>
            </a:r>
          </a:p>
        </p:txBody>
      </p:sp>
      <p:sp>
        <p:nvSpPr>
          <p:cNvPr id="571" name="ژانر فیلمهای سینمایی"/>
          <p:cNvSpPr txBox="1"/>
          <p:nvPr/>
        </p:nvSpPr>
        <p:spPr>
          <a:xfrm>
            <a:off x="1461248" y="1857938"/>
            <a:ext cx="11099802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ژانر فیلم‌های سینمایی</a:t>
            </a:r>
          </a:p>
        </p:txBody>
      </p:sp>
      <p:sp>
        <p:nvSpPr>
          <p:cNvPr id="57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57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57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57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17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pic>
        <p:nvPicPr>
          <p:cNvPr id="578" name="Screen Shot 1394-11-25 at 21.22.32.png" descr="Screen Shot 1394-11-25 at 21.22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850" y="3048000"/>
            <a:ext cx="11595100" cy="5410200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58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58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58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583" name="پراکندگی موجودیت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پراکندگی موجودیت‌ها</a:t>
            </a:r>
          </a:p>
        </p:txBody>
      </p:sp>
      <p:sp>
        <p:nvSpPr>
          <p:cNvPr id="584" name="ایالتهای آمریکا"/>
          <p:cNvSpPr txBox="1"/>
          <p:nvPr/>
        </p:nvSpPr>
        <p:spPr>
          <a:xfrm>
            <a:off x="1461248" y="1857938"/>
            <a:ext cx="11099802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ایالت‌های آمریکا</a:t>
            </a:r>
          </a:p>
        </p:txBody>
      </p:sp>
      <p:sp>
        <p:nvSpPr>
          <p:cNvPr id="58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58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58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58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نتایج Tran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 lang="fa-IR" dirty="0" smtClean="0">
                <a:cs typeface="B Nazanin" panose="00000400000000000000" pitchFamily="2" charset="-78"/>
              </a:rPr>
              <a:t>عملکرد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6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18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633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634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635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636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637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63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639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640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641" name="Table"/>
          <p:cNvGraphicFramePr/>
          <p:nvPr>
            <p:extLst>
              <p:ext uri="{D42A27DB-BD31-4B8C-83A1-F6EECF244321}">
                <p14:modId xmlns:p14="http://schemas.microsoft.com/office/powerpoint/2010/main" val="2743512494"/>
              </p:ext>
            </p:extLst>
          </p:nvPr>
        </p:nvGraphicFramePr>
        <p:xfrm>
          <a:off x="6486296" y="3471221"/>
          <a:ext cx="6245562" cy="4945362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25695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9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69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422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sz="2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Hit@10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0"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400" b="1" dirty="0" err="1" smtClean="0">
                          <a:sym typeface="Helvetica"/>
                        </a:rPr>
                        <a:t>Mean</a:t>
                      </a:r>
                      <a:r>
                        <a:rPr lang="en-US" sz="2400" b="1" dirty="0" err="1" smtClean="0">
                          <a:sym typeface="Helvetica"/>
                        </a:rPr>
                        <a:t>Rank</a:t>
                      </a:r>
                      <a:endParaRPr sz="2600" b="1" dirty="0"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R w="0">
                      <a:miter lim="400000"/>
                    </a:lnR>
                    <a:lnT w="0">
                      <a:miter lim="400000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422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RESCAL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42.1%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683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422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NTN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27%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164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422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39.8%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162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2422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 dirty="0" err="1" smtClean="0">
                          <a:sym typeface="Helvetica"/>
                        </a:rPr>
                        <a:t>TransE</a:t>
                      </a:r>
                      <a:endParaRPr lang="fa-IR" sz="2600" b="1" dirty="0" smtClean="0">
                        <a:sym typeface="Helvetica"/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dirty="0"/>
                        <a:t>125</a:t>
                      </a:r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4227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lang="en-US" sz="2600" b="1" dirty="0" err="1" smtClean="0">
                          <a:sym typeface="Helvetica"/>
                        </a:rPr>
                        <a:t>TransH</a:t>
                      </a:r>
                      <a:endParaRPr lang="fa-IR" sz="2600" b="1" dirty="0" smtClean="0">
                        <a:sym typeface="Helvetica"/>
                      </a:endParaRPr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2600" dirty="0" smtClean="0"/>
                        <a:t>64.4%</a:t>
                      </a:r>
                      <a:endParaRPr sz="2600" dirty="0"/>
                    </a:p>
                  </a:txBody>
                  <a:tcPr marL="50800" marR="50800" marT="50800" marB="50800" anchor="ctr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lang="en-US" sz="2600" dirty="0" smtClean="0"/>
                        <a:t>87</a:t>
                      </a:r>
                      <a:endParaRPr sz="2600" dirty="0"/>
                    </a:p>
                  </a:txBody>
                  <a:tcPr marL="50800" marR="50800" marT="50800" marB="50800" anchor="ctr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14971"/>
                  </a:ext>
                </a:extLst>
              </a:tr>
            </a:tbl>
          </a:graphicData>
        </a:graphic>
      </p:graphicFrame>
      <p:graphicFrame>
        <p:nvGraphicFramePr>
          <p:cNvPr id="642" name="2D Column Chart"/>
          <p:cNvGraphicFramePr/>
          <p:nvPr>
            <p:extLst>
              <p:ext uri="{D42A27DB-BD31-4B8C-83A1-F6EECF244321}">
                <p14:modId xmlns:p14="http://schemas.microsoft.com/office/powerpoint/2010/main" val="81199997"/>
              </p:ext>
            </p:extLst>
          </p:nvPr>
        </p:nvGraphicFramePr>
        <p:xfrm>
          <a:off x="261281" y="3036240"/>
          <a:ext cx="5404613" cy="4991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پراکندگی رابطه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پراکندگی رابطه‌ها</a:t>
            </a:r>
          </a:p>
        </p:txBody>
      </p:sp>
      <p:sp>
        <p:nvSpPr>
          <p:cNvPr id="6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19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pic>
        <p:nvPicPr>
          <p:cNvPr id="646" name="Screen Shot 1394-11-25 at 21.24.35.png" descr="Screen Shot 1394-11-25 at 21.24.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900" y="2598577"/>
            <a:ext cx="11811000" cy="6261101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64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64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65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651" name="پراکندگی همه رابطهها در روش TransE"/>
          <p:cNvSpPr txBox="1"/>
          <p:nvPr/>
        </p:nvSpPr>
        <p:spPr>
          <a:xfrm>
            <a:off x="1461248" y="1857938"/>
            <a:ext cx="11099802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پراکندگی همه رابطه‌ها در روش TransE</a:t>
            </a:r>
          </a:p>
        </p:txBody>
      </p:sp>
      <p:sp>
        <p:nvSpPr>
          <p:cNvPr id="65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65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65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65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فهرست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فهرست</a:t>
            </a:r>
          </a:p>
        </p:txBody>
      </p:sp>
      <p:sp>
        <p:nvSpPr>
          <p:cNvPr id="140" name="مقدمه و ادبیات موضوع…"/>
          <p:cNvSpPr txBox="1">
            <a:spLocks noGrp="1"/>
          </p:cNvSpPr>
          <p:nvPr>
            <p:ph type="body" idx="1"/>
          </p:nvPr>
        </p:nvSpPr>
        <p:spPr>
          <a:xfrm>
            <a:off x="952500" y="2288926"/>
            <a:ext cx="11099800" cy="62865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>
                <a:solidFill>
                  <a:srgbClr val="0433FF"/>
                </a:solidFill>
              </a:defRPr>
            </a:pPr>
            <a:r>
              <a:rPr sz="4000" dirty="0" err="1">
                <a:cs typeface="B Nazanin" panose="00000400000000000000" pitchFamily="2" charset="-78"/>
              </a:rPr>
              <a:t>مقدمه</a:t>
            </a:r>
            <a:r>
              <a:rPr sz="4000" dirty="0">
                <a:cs typeface="B Nazanin" panose="00000400000000000000" pitchFamily="2" charset="-78"/>
              </a:rPr>
              <a:t> و </a:t>
            </a:r>
            <a:r>
              <a:rPr sz="4000" dirty="0" err="1">
                <a:cs typeface="B Nazanin" panose="00000400000000000000" pitchFamily="2" charset="-78"/>
              </a:rPr>
              <a:t>ادبیات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موضوع</a:t>
            </a:r>
            <a:endParaRPr sz="4000"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/>
            </a:pPr>
            <a:r>
              <a:rPr sz="4000" dirty="0" err="1">
                <a:cs typeface="B Nazanin" panose="00000400000000000000" pitchFamily="2" charset="-78"/>
              </a:rPr>
              <a:t>عملکرد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روش‌های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موجود</a:t>
            </a:r>
            <a:endParaRPr sz="4000"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/>
            </a:pPr>
            <a:r>
              <a:rPr sz="4000" dirty="0" err="1">
                <a:cs typeface="B Nazanin" panose="00000400000000000000" pitchFamily="2" charset="-78"/>
              </a:rPr>
              <a:t>استفاده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از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قوانین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انجمنی</a:t>
            </a:r>
            <a:endParaRPr sz="4000"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/>
            </a:pPr>
            <a:r>
              <a:rPr sz="4000" dirty="0" err="1">
                <a:cs typeface="B Nazanin" panose="00000400000000000000" pitchFamily="2" charset="-78"/>
              </a:rPr>
              <a:t>نتایج</a:t>
            </a:r>
            <a:r>
              <a:rPr sz="4000" dirty="0">
                <a:cs typeface="B Nazanin" panose="00000400000000000000" pitchFamily="2" charset="-78"/>
              </a:rPr>
              <a:t> و </a:t>
            </a:r>
            <a:r>
              <a:rPr sz="4000" dirty="0" err="1" smtClean="0">
                <a:cs typeface="B Nazanin" panose="00000400000000000000" pitchFamily="2" charset="-78"/>
              </a:rPr>
              <a:t>جمع‌بندی</a:t>
            </a:r>
            <a:endParaRPr sz="4000" dirty="0">
              <a:cs typeface="B Nazanin" panose="00000400000000000000" pitchFamily="2" charset="-78"/>
            </a:endParaRPr>
          </a:p>
        </p:txBody>
      </p:sp>
      <p:sp>
        <p:nvSpPr>
          <p:cNvPr id="14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 err="1">
                <a:cs typeface="B Nazanin" panose="00000400000000000000" pitchFamily="2" charset="-78"/>
              </a:rPr>
              <a:t>آزمایش‌ها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4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88274" y="9251950"/>
            <a:ext cx="61555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2</a:t>
            </a:fld>
            <a:r>
              <a:rPr lang="en-US" dirty="0" smtClean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20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660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661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662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663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664" name="بیربط بودن رابطههای نزدیک به هم"/>
          <p:cNvSpPr txBox="1"/>
          <p:nvPr/>
        </p:nvSpPr>
        <p:spPr>
          <a:xfrm>
            <a:off x="1461248" y="1857938"/>
            <a:ext cx="11099802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بی‌ربط بودن رابطه‌های نزدیک به هم</a:t>
            </a:r>
          </a:p>
        </p:txBody>
      </p:sp>
      <p:sp>
        <p:nvSpPr>
          <p:cNvPr id="665" name="پراکندگی رابطه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پراکندگی رابطه‌ها</a:t>
            </a:r>
          </a:p>
        </p:txBody>
      </p:sp>
      <p:grpSp>
        <p:nvGrpSpPr>
          <p:cNvPr id="734" name="Group"/>
          <p:cNvGrpSpPr/>
          <p:nvPr/>
        </p:nvGrpSpPr>
        <p:grpSpPr>
          <a:xfrm>
            <a:off x="2259463" y="2655786"/>
            <a:ext cx="8485874" cy="4939773"/>
            <a:chOff x="0" y="0"/>
            <a:chExt cx="8485872" cy="4939771"/>
          </a:xfrm>
        </p:grpSpPr>
        <p:grpSp>
          <p:nvGrpSpPr>
            <p:cNvPr id="669" name="Group"/>
            <p:cNvGrpSpPr/>
            <p:nvPr/>
          </p:nvGrpSpPr>
          <p:grpSpPr>
            <a:xfrm>
              <a:off x="5843635" y="2088105"/>
              <a:ext cx="2031391" cy="1446608"/>
              <a:chOff x="126964" y="42344"/>
              <a:chExt cx="2031390" cy="1446607"/>
            </a:xfrm>
          </p:grpSpPr>
          <p:sp>
            <p:nvSpPr>
              <p:cNvPr id="666" name="Line"/>
              <p:cNvSpPr/>
              <p:nvPr/>
            </p:nvSpPr>
            <p:spPr>
              <a:xfrm>
                <a:off x="1144367" y="489452"/>
                <a:ext cx="856254" cy="85625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667" name="category"/>
              <p:cNvSpPr txBox="1"/>
              <p:nvPr/>
            </p:nvSpPr>
            <p:spPr>
              <a:xfrm>
                <a:off x="126964" y="42344"/>
                <a:ext cx="1495253" cy="5420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category</a:t>
                </a:r>
              </a:p>
            </p:txBody>
          </p:sp>
          <p:sp>
            <p:nvSpPr>
              <p:cNvPr id="668" name="Oval"/>
              <p:cNvSpPr/>
              <p:nvPr/>
            </p:nvSpPr>
            <p:spPr>
              <a:xfrm>
                <a:off x="1947578" y="1290419"/>
                <a:ext cx="210777" cy="198533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673" name="Group"/>
            <p:cNvGrpSpPr/>
            <p:nvPr/>
          </p:nvGrpSpPr>
          <p:grpSpPr>
            <a:xfrm>
              <a:off x="5780258" y="1276092"/>
              <a:ext cx="2705615" cy="1446609"/>
              <a:chOff x="-478216" y="42344"/>
              <a:chExt cx="2705613" cy="1446607"/>
            </a:xfrm>
          </p:grpSpPr>
          <p:sp>
            <p:nvSpPr>
              <p:cNvPr id="670" name="Line"/>
              <p:cNvSpPr/>
              <p:nvPr/>
            </p:nvSpPr>
            <p:spPr>
              <a:xfrm>
                <a:off x="1144367" y="489452"/>
                <a:ext cx="856254" cy="85625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671" name="supporting_artist"/>
              <p:cNvSpPr txBox="1"/>
              <p:nvPr/>
            </p:nvSpPr>
            <p:spPr>
              <a:xfrm>
                <a:off x="-478217" y="42344"/>
                <a:ext cx="2705615" cy="5420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supporting_artist</a:t>
                </a:r>
              </a:p>
            </p:txBody>
          </p:sp>
          <p:sp>
            <p:nvSpPr>
              <p:cNvPr id="672" name="Oval"/>
              <p:cNvSpPr/>
              <p:nvPr/>
            </p:nvSpPr>
            <p:spPr>
              <a:xfrm>
                <a:off x="1947578" y="1290419"/>
                <a:ext cx="210777" cy="198533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677" name="Group"/>
            <p:cNvGrpSpPr/>
            <p:nvPr/>
          </p:nvGrpSpPr>
          <p:grpSpPr>
            <a:xfrm>
              <a:off x="5950138" y="1637523"/>
              <a:ext cx="2025294" cy="1446609"/>
              <a:chOff x="133061" y="42344"/>
              <a:chExt cx="2025292" cy="1446607"/>
            </a:xfrm>
          </p:grpSpPr>
          <p:sp>
            <p:nvSpPr>
              <p:cNvPr id="674" name="Line"/>
              <p:cNvSpPr/>
              <p:nvPr/>
            </p:nvSpPr>
            <p:spPr>
              <a:xfrm>
                <a:off x="1144367" y="489452"/>
                <a:ext cx="856254" cy="856254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675" name="currency"/>
              <p:cNvSpPr txBox="1"/>
              <p:nvPr/>
            </p:nvSpPr>
            <p:spPr>
              <a:xfrm>
                <a:off x="133061" y="42344"/>
                <a:ext cx="1483059" cy="54200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currency</a:t>
                </a:r>
              </a:p>
            </p:txBody>
          </p:sp>
          <p:sp>
            <p:nvSpPr>
              <p:cNvPr id="676" name="Oval"/>
              <p:cNvSpPr/>
              <p:nvPr/>
            </p:nvSpPr>
            <p:spPr>
              <a:xfrm>
                <a:off x="1947578" y="1290419"/>
                <a:ext cx="210777" cy="198533"/>
              </a:xfrm>
              <a:prstGeom prst="ellipse">
                <a:avLst/>
              </a:prstGeom>
              <a:blipFill rotWithShape="1">
                <a:blip r:embed="rId5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681" name="Group"/>
            <p:cNvGrpSpPr/>
            <p:nvPr/>
          </p:nvGrpSpPr>
          <p:grpSpPr>
            <a:xfrm>
              <a:off x="4804732" y="1805564"/>
              <a:ext cx="2031391" cy="1401366"/>
              <a:chOff x="0" y="0"/>
              <a:chExt cx="2031390" cy="1401364"/>
            </a:xfrm>
          </p:grpSpPr>
          <p:sp>
            <p:nvSpPr>
              <p:cNvPr id="678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679" name="award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award</a:t>
                </a:r>
              </a:p>
            </p:txBody>
          </p:sp>
          <p:sp>
            <p:nvSpPr>
              <p:cNvPr id="680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6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685" name="Group"/>
            <p:cNvGrpSpPr/>
            <p:nvPr/>
          </p:nvGrpSpPr>
          <p:grpSpPr>
            <a:xfrm>
              <a:off x="3837860" y="0"/>
              <a:ext cx="2031391" cy="1401365"/>
              <a:chOff x="0" y="0"/>
              <a:chExt cx="2031390" cy="1401364"/>
            </a:xfrm>
          </p:grpSpPr>
          <p:sp>
            <p:nvSpPr>
              <p:cNvPr id="682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683" name="inventor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inventor</a:t>
                </a:r>
              </a:p>
            </p:txBody>
          </p:sp>
          <p:sp>
            <p:nvSpPr>
              <p:cNvPr id="684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7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689" name="Group"/>
            <p:cNvGrpSpPr/>
            <p:nvPr/>
          </p:nvGrpSpPr>
          <p:grpSpPr>
            <a:xfrm>
              <a:off x="3693788" y="459996"/>
              <a:ext cx="2031391" cy="1401366"/>
              <a:chOff x="0" y="0"/>
              <a:chExt cx="2031390" cy="1401364"/>
            </a:xfrm>
          </p:grpSpPr>
          <p:sp>
            <p:nvSpPr>
              <p:cNvPr id="686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687" name="treatment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treatment</a:t>
                </a:r>
              </a:p>
            </p:txBody>
          </p:sp>
          <p:sp>
            <p:nvSpPr>
              <p:cNvPr id="688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693" name="Group"/>
            <p:cNvGrpSpPr/>
            <p:nvPr/>
          </p:nvGrpSpPr>
          <p:grpSpPr>
            <a:xfrm>
              <a:off x="3075565" y="963890"/>
              <a:ext cx="2031392" cy="1401365"/>
              <a:chOff x="0" y="0"/>
              <a:chExt cx="2031390" cy="1401364"/>
            </a:xfrm>
          </p:grpSpPr>
          <p:sp>
            <p:nvSpPr>
              <p:cNvPr id="690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691" name="legislature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legislature</a:t>
                </a:r>
              </a:p>
            </p:txBody>
          </p:sp>
          <p:sp>
            <p:nvSpPr>
              <p:cNvPr id="692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697" name="Group"/>
            <p:cNvGrpSpPr/>
            <p:nvPr/>
          </p:nvGrpSpPr>
          <p:grpSpPr>
            <a:xfrm>
              <a:off x="825578" y="1930887"/>
              <a:ext cx="2452219" cy="1401365"/>
              <a:chOff x="-420826" y="0"/>
              <a:chExt cx="2452217" cy="1401364"/>
            </a:xfrm>
          </p:grpSpPr>
          <p:sp>
            <p:nvSpPr>
              <p:cNvPr id="694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695" name="has_website"/>
              <p:cNvSpPr txBox="1"/>
              <p:nvPr/>
            </p:nvSpPr>
            <p:spPr>
              <a:xfrm>
                <a:off x="-420827" y="-1"/>
                <a:ext cx="2067113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has_website</a:t>
                </a:r>
              </a:p>
            </p:txBody>
          </p:sp>
          <p:sp>
            <p:nvSpPr>
              <p:cNvPr id="696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8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701" name="Group"/>
            <p:cNvGrpSpPr/>
            <p:nvPr/>
          </p:nvGrpSpPr>
          <p:grpSpPr>
            <a:xfrm>
              <a:off x="1102334" y="2390884"/>
              <a:ext cx="2031391" cy="1401366"/>
              <a:chOff x="0" y="0"/>
              <a:chExt cx="2031390" cy="1401364"/>
            </a:xfrm>
          </p:grpSpPr>
          <p:sp>
            <p:nvSpPr>
              <p:cNvPr id="698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699" name="player_of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player_of</a:t>
                </a:r>
              </a:p>
            </p:txBody>
          </p:sp>
          <p:sp>
            <p:nvSpPr>
              <p:cNvPr id="700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705" name="Group"/>
            <p:cNvGrpSpPr/>
            <p:nvPr/>
          </p:nvGrpSpPr>
          <p:grpSpPr>
            <a:xfrm>
              <a:off x="484111" y="2894777"/>
              <a:ext cx="2031391" cy="1401366"/>
              <a:chOff x="0" y="0"/>
              <a:chExt cx="2031390" cy="1401364"/>
            </a:xfrm>
          </p:grpSpPr>
          <p:sp>
            <p:nvSpPr>
              <p:cNvPr id="702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703" name="language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language</a:t>
                </a:r>
              </a:p>
            </p:txBody>
          </p:sp>
          <p:sp>
            <p:nvSpPr>
              <p:cNvPr id="704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9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709" name="Group"/>
            <p:cNvGrpSpPr/>
            <p:nvPr/>
          </p:nvGrpSpPr>
          <p:grpSpPr>
            <a:xfrm>
              <a:off x="0" y="3538407"/>
              <a:ext cx="2380001" cy="1401365"/>
              <a:chOff x="-348610" y="0"/>
              <a:chExt cx="2380000" cy="1401364"/>
            </a:xfrm>
          </p:grpSpPr>
          <p:sp>
            <p:nvSpPr>
              <p:cNvPr id="706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707" name="directed_by"/>
              <p:cNvSpPr txBox="1"/>
              <p:nvPr/>
            </p:nvSpPr>
            <p:spPr>
              <a:xfrm>
                <a:off x="-348611" y="-1"/>
                <a:ext cx="1994898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directed_by</a:t>
                </a:r>
              </a:p>
            </p:txBody>
          </p:sp>
          <p:sp>
            <p:nvSpPr>
              <p:cNvPr id="708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713" name="Group"/>
            <p:cNvGrpSpPr/>
            <p:nvPr/>
          </p:nvGrpSpPr>
          <p:grpSpPr>
            <a:xfrm>
              <a:off x="719848" y="3267405"/>
              <a:ext cx="2380002" cy="1401366"/>
              <a:chOff x="-348610" y="0"/>
              <a:chExt cx="2380000" cy="1401364"/>
            </a:xfrm>
          </p:grpSpPr>
          <p:sp>
            <p:nvSpPr>
              <p:cNvPr id="710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711" name="made"/>
              <p:cNvSpPr txBox="1"/>
              <p:nvPr/>
            </p:nvSpPr>
            <p:spPr>
              <a:xfrm>
                <a:off x="-348611" y="-1"/>
                <a:ext cx="1994898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made</a:t>
                </a:r>
              </a:p>
            </p:txBody>
          </p:sp>
          <p:sp>
            <p:nvSpPr>
              <p:cNvPr id="712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6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717" name="Group"/>
            <p:cNvGrpSpPr/>
            <p:nvPr/>
          </p:nvGrpSpPr>
          <p:grpSpPr>
            <a:xfrm>
              <a:off x="3824862" y="2154647"/>
              <a:ext cx="2452218" cy="1401366"/>
              <a:chOff x="-420826" y="0"/>
              <a:chExt cx="2452217" cy="1401364"/>
            </a:xfrm>
          </p:grpSpPr>
          <p:sp>
            <p:nvSpPr>
              <p:cNvPr id="714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715" name="author_of"/>
              <p:cNvSpPr txBox="1"/>
              <p:nvPr/>
            </p:nvSpPr>
            <p:spPr>
              <a:xfrm>
                <a:off x="-420827" y="-1"/>
                <a:ext cx="2067113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author_of</a:t>
                </a:r>
              </a:p>
            </p:txBody>
          </p:sp>
          <p:sp>
            <p:nvSpPr>
              <p:cNvPr id="716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10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721" name="Group"/>
            <p:cNvGrpSpPr/>
            <p:nvPr/>
          </p:nvGrpSpPr>
          <p:grpSpPr>
            <a:xfrm>
              <a:off x="4101617" y="2614644"/>
              <a:ext cx="2031391" cy="1401366"/>
              <a:chOff x="0" y="0"/>
              <a:chExt cx="2031390" cy="1401364"/>
            </a:xfrm>
          </p:grpSpPr>
          <p:sp>
            <p:nvSpPr>
              <p:cNvPr id="718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719" name="stars_in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stars_in</a:t>
                </a:r>
              </a:p>
            </p:txBody>
          </p:sp>
          <p:sp>
            <p:nvSpPr>
              <p:cNvPr id="720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6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725" name="Group"/>
            <p:cNvGrpSpPr/>
            <p:nvPr/>
          </p:nvGrpSpPr>
          <p:grpSpPr>
            <a:xfrm>
              <a:off x="4448838" y="3149113"/>
              <a:ext cx="2031391" cy="1401366"/>
              <a:chOff x="0" y="0"/>
              <a:chExt cx="2031390" cy="1401364"/>
            </a:xfrm>
          </p:grpSpPr>
          <p:sp>
            <p:nvSpPr>
              <p:cNvPr id="722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723" name="located_in"/>
              <p:cNvSpPr txBox="1"/>
              <p:nvPr/>
            </p:nvSpPr>
            <p:spPr>
              <a:xfrm>
                <a:off x="-1" y="-1"/>
                <a:ext cx="1646287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located_in</a:t>
                </a:r>
              </a:p>
            </p:txBody>
          </p:sp>
          <p:sp>
            <p:nvSpPr>
              <p:cNvPr id="724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11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729" name="Group"/>
            <p:cNvGrpSpPr/>
            <p:nvPr/>
          </p:nvGrpSpPr>
          <p:grpSpPr>
            <a:xfrm>
              <a:off x="2142313" y="3347196"/>
              <a:ext cx="3067596" cy="1401365"/>
              <a:chOff x="-1036204" y="0"/>
              <a:chExt cx="3067594" cy="1401364"/>
            </a:xfrm>
          </p:grpSpPr>
          <p:sp>
            <p:nvSpPr>
              <p:cNvPr id="726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727" name="company_owner"/>
              <p:cNvSpPr txBox="1"/>
              <p:nvPr/>
            </p:nvSpPr>
            <p:spPr>
              <a:xfrm>
                <a:off x="-1036205" y="-1"/>
                <a:ext cx="2682491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company_owner</a:t>
                </a:r>
              </a:p>
            </p:txBody>
          </p:sp>
          <p:sp>
            <p:nvSpPr>
              <p:cNvPr id="728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5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  <p:grpSp>
          <p:nvGrpSpPr>
            <p:cNvPr id="733" name="Group"/>
            <p:cNvGrpSpPr/>
            <p:nvPr/>
          </p:nvGrpSpPr>
          <p:grpSpPr>
            <a:xfrm>
              <a:off x="3634444" y="2839067"/>
              <a:ext cx="2380001" cy="1401366"/>
              <a:chOff x="-348610" y="0"/>
              <a:chExt cx="2380000" cy="1401364"/>
            </a:xfrm>
          </p:grpSpPr>
          <p:sp>
            <p:nvSpPr>
              <p:cNvPr id="730" name="Line"/>
              <p:cNvSpPr/>
              <p:nvPr/>
            </p:nvSpPr>
            <p:spPr>
              <a:xfrm>
                <a:off x="1077050" y="460661"/>
                <a:ext cx="805885" cy="805885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731" name="has_degree"/>
              <p:cNvSpPr txBox="1"/>
              <p:nvPr/>
            </p:nvSpPr>
            <p:spPr>
              <a:xfrm>
                <a:off x="-348611" y="-1"/>
                <a:ext cx="1994898" cy="5898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has_degree</a:t>
                </a:r>
              </a:p>
            </p:txBody>
          </p:sp>
          <p:sp>
            <p:nvSpPr>
              <p:cNvPr id="732" name="Oval"/>
              <p:cNvSpPr/>
              <p:nvPr/>
            </p:nvSpPr>
            <p:spPr>
              <a:xfrm>
                <a:off x="1833012" y="1214510"/>
                <a:ext cx="198379" cy="186855"/>
              </a:xfrm>
              <a:prstGeom prst="ellipse">
                <a:avLst/>
              </a:prstGeom>
              <a:blipFill rotWithShape="1">
                <a:blip r:embed="rId1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>
                    <a:solidFill>
                      <a:srgbClr val="FFFFFF"/>
                    </a:solidFill>
                  </a:defRPr>
                </a:pPr>
                <a:endParaRPr>
                  <a:cs typeface="B Nazanin" panose="00000400000000000000" pitchFamily="2" charset="-78"/>
                </a:endParaRPr>
              </a:p>
            </p:txBody>
          </p:sp>
        </p:grpSp>
      </p:grpSp>
      <p:sp>
        <p:nvSpPr>
          <p:cNvPr id="73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73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73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73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فهرست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فهرست</a:t>
            </a:r>
          </a:p>
        </p:txBody>
      </p:sp>
      <p:sp>
        <p:nvSpPr>
          <p:cNvPr id="756" name="مقدمه و ادبیات موضوع…"/>
          <p:cNvSpPr txBox="1">
            <a:spLocks noGrp="1"/>
          </p:cNvSpPr>
          <p:nvPr>
            <p:ph type="body" idx="1"/>
          </p:nvPr>
        </p:nvSpPr>
        <p:spPr>
          <a:xfrm>
            <a:off x="952500" y="2288926"/>
            <a:ext cx="11099800" cy="6286501"/>
          </a:xfrm>
          <a:prstGeom prst="rect">
            <a:avLst/>
          </a:prstGeom>
        </p:spPr>
        <p:txBody>
          <a:bodyPr/>
          <a:lstStyle/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sz="4074" b="1"/>
            </a:pPr>
            <a:r>
              <a:rPr dirty="0" err="1">
                <a:cs typeface="B Nazanin" panose="00000400000000000000" pitchFamily="2" charset="-78"/>
              </a:rPr>
              <a:t>مقدمه</a:t>
            </a:r>
            <a:r>
              <a:rPr dirty="0">
                <a:cs typeface="B Nazanin" panose="00000400000000000000" pitchFamily="2" charset="-78"/>
              </a:rPr>
              <a:t> و </a:t>
            </a:r>
            <a:r>
              <a:rPr dirty="0" err="1">
                <a:cs typeface="B Nazanin" panose="00000400000000000000" pitchFamily="2" charset="-78"/>
              </a:rPr>
              <a:t>ادبیات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موضوع</a:t>
            </a:r>
            <a:endParaRPr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sz="4074" b="1"/>
            </a:pPr>
            <a:r>
              <a:rPr dirty="0" err="1">
                <a:cs typeface="B Nazanin" panose="00000400000000000000" pitchFamily="2" charset="-78"/>
              </a:rPr>
              <a:t>عملکرد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روش‌های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</a:t>
            </a:r>
            <a:endParaRPr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>
                <a:solidFill>
                  <a:srgbClr val="0433FF"/>
                </a:solidFill>
              </a:defRPr>
            </a:pPr>
            <a:r>
              <a:rPr dirty="0" err="1">
                <a:cs typeface="B Nazanin" panose="00000400000000000000" pitchFamily="2" charset="-78"/>
              </a:rPr>
              <a:t>استفاده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قوانین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انجمنی</a:t>
            </a:r>
            <a:endParaRPr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/>
            </a:pPr>
            <a:r>
              <a:rPr dirty="0" err="1">
                <a:cs typeface="B Nazanin" panose="00000400000000000000" pitchFamily="2" charset="-78"/>
              </a:rPr>
              <a:t>نتایج</a:t>
            </a:r>
            <a:r>
              <a:rPr dirty="0">
                <a:cs typeface="B Nazanin" panose="00000400000000000000" pitchFamily="2" charset="-78"/>
              </a:rPr>
              <a:t> و </a:t>
            </a:r>
            <a:r>
              <a:rPr dirty="0" err="1" smtClean="0">
                <a:cs typeface="B Nazanin" panose="00000400000000000000" pitchFamily="2" charset="-78"/>
              </a:rPr>
              <a:t>جمع‌بند</a:t>
            </a:r>
            <a:r>
              <a:rPr lang="fa-IR" dirty="0" smtClean="0">
                <a:cs typeface="B Nazanin" panose="00000400000000000000" pitchFamily="2" charset="-78"/>
              </a:rPr>
              <a:t>ی</a:t>
            </a:r>
            <a:endParaRPr dirty="0" smtClean="0">
              <a:cs typeface="B Nazanin" panose="00000400000000000000" pitchFamily="2" charset="-78"/>
            </a:endParaRPr>
          </a:p>
        </p:txBody>
      </p:sp>
      <p:sp>
        <p:nvSpPr>
          <p:cNvPr id="757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75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759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760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21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76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76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76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76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استفاده از 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استفاده از قوانین انجمنی</a:t>
            </a:r>
          </a:p>
        </p:txBody>
      </p:sp>
      <p:sp>
        <p:nvSpPr>
          <p:cNvPr id="7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22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76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77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77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77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773" name="استخراج قوانین پرتکرار نهفته در روابط موجود در پایگاه دانش با درصد  اطمینان منطقی…"/>
          <p:cNvSpPr txBox="1"/>
          <p:nvPr/>
        </p:nvSpPr>
        <p:spPr>
          <a:xfrm>
            <a:off x="1417180" y="2416126"/>
            <a:ext cx="11099802" cy="4919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استخراج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قوانین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پرتکرار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نهفته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روابط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پایگاه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دانش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درصد</a:t>
            </a:r>
            <a:r>
              <a:rPr dirty="0">
                <a:cs typeface="B Nazanin" panose="00000400000000000000" pitchFamily="2" charset="-78"/>
              </a:rPr>
              <a:t>  </a:t>
            </a:r>
            <a:r>
              <a:rPr dirty="0" err="1">
                <a:cs typeface="B Nazanin" panose="00000400000000000000" pitchFamily="2" charset="-78"/>
              </a:rPr>
              <a:t>اطمینان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منطقی</a:t>
            </a:r>
            <a:endParaRPr dirty="0">
              <a:cs typeface="B Nazanin" panose="00000400000000000000" pitchFamily="2" charset="-78"/>
            </a:endParaRPr>
          </a:p>
          <a:p>
            <a:pPr marL="457200" lvl="1" indent="-228600" algn="just" defTabSz="457200" rtl="1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چالش‌ها</a:t>
            </a:r>
            <a:r>
              <a:rPr dirty="0">
                <a:cs typeface="B Nazanin" panose="00000400000000000000" pitchFamily="2" charset="-78"/>
              </a:rPr>
              <a:t>:</a:t>
            </a:r>
          </a:p>
          <a:p>
            <a:pPr marL="1143000" lvl="4" indent="-228600" algn="just" defTabSz="457200" rtl="1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lang="fa-IR" sz="3500" smtClean="0">
                <a:cs typeface="B Nazanin" panose="00000400000000000000" pitchFamily="2" charset="-78"/>
                <a:sym typeface="Helvetica"/>
              </a:rPr>
              <a:t> فرض </a:t>
            </a:r>
            <a:r>
              <a:rPr lang="fa-IR" sz="3500" dirty="0">
                <a:cs typeface="B Nazanin" panose="00000400000000000000" pitchFamily="2" charset="-78"/>
                <a:sym typeface="Helvetica"/>
              </a:rPr>
              <a:t>جهان باز (</a:t>
            </a:r>
            <a:r>
              <a:rPr lang="en-US" sz="2400" dirty="0" smtClean="0">
                <a:cs typeface="B Nazanin" panose="00000400000000000000" pitchFamily="2" charset="-78"/>
                <a:sym typeface="Helvetica"/>
              </a:rPr>
              <a:t>OWA</a:t>
            </a:r>
            <a:r>
              <a:rPr lang="fa-IR" sz="3500" dirty="0" smtClean="0">
                <a:cs typeface="B Nazanin" panose="00000400000000000000" pitchFamily="2" charset="-78"/>
                <a:sym typeface="Helvetica"/>
              </a:rPr>
              <a:t>)</a:t>
            </a:r>
            <a:r>
              <a:rPr lang="en-US" sz="3500" dirty="0" smtClean="0">
                <a:cs typeface="B Nazanin" panose="00000400000000000000" pitchFamily="2" charset="-78"/>
                <a:sym typeface="Helvetica"/>
              </a:rPr>
              <a:t> </a:t>
            </a:r>
            <a:r>
              <a:rPr lang="fa-IR" sz="3500" dirty="0">
                <a:cs typeface="B Nazanin" panose="00000400000000000000" pitchFamily="2" charset="-78"/>
                <a:sym typeface="Helvetica"/>
              </a:rPr>
              <a:t>بودن مساله</a:t>
            </a:r>
          </a:p>
          <a:p>
            <a:pPr marL="1143000" lvl="4" indent="-228600" algn="just" defTabSz="457200" rtl="1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معیار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اطمینان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درستی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قانون‌های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بدست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آمده</a:t>
            </a:r>
            <a:endParaRPr dirty="0">
              <a:cs typeface="B Nazanin" panose="00000400000000000000" pitchFamily="2" charset="-78"/>
            </a:endParaRPr>
          </a:p>
          <a:p>
            <a:pPr marL="1143000" lvl="4" indent="-228600" algn="just" defTabSz="457200" rtl="1">
              <a:lnSpc>
                <a:spcPct val="13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حجم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بالای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اطلاعات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پایگاه‌دانش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77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77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77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77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778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77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780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781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 lang="fa-IR" dirty="0" smtClean="0">
                <a:cs typeface="B Nazanin" panose="00000400000000000000" pitchFamily="2" charset="-78"/>
              </a:rPr>
              <a:t>معیار اطمینان استاندارد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8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23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82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82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82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82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86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86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6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6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86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86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6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6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467294" y="1646424"/>
            <a:ext cx="6070211" cy="4547684"/>
            <a:chOff x="241587" y="1670499"/>
            <a:chExt cx="6070211" cy="4547684"/>
          </a:xfrm>
        </p:grpSpPr>
        <p:sp>
          <p:nvSpPr>
            <p:cNvPr id="56" name="G"/>
            <p:cNvSpPr/>
            <p:nvPr/>
          </p:nvSpPr>
          <p:spPr>
            <a:xfrm>
              <a:off x="241587" y="262550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اشکان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57" name="G"/>
            <p:cNvSpPr/>
            <p:nvPr/>
          </p:nvSpPr>
          <p:spPr>
            <a:xfrm>
              <a:off x="241587" y="400508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بابک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58" name="G"/>
            <p:cNvSpPr/>
            <p:nvPr/>
          </p:nvSpPr>
          <p:spPr>
            <a:xfrm>
              <a:off x="241587" y="538466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کیوان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59" name="G"/>
            <p:cNvSpPr/>
            <p:nvPr/>
          </p:nvSpPr>
          <p:spPr>
            <a:xfrm>
              <a:off x="4617644" y="262550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تهران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60" name="G"/>
            <p:cNvSpPr/>
            <p:nvPr/>
          </p:nvSpPr>
          <p:spPr>
            <a:xfrm>
              <a:off x="4617644" y="400508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اصفهان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61" name="G"/>
            <p:cNvSpPr/>
            <p:nvPr/>
          </p:nvSpPr>
          <p:spPr>
            <a:xfrm>
              <a:off x="4617644" y="538466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تبریز</a:t>
              </a:r>
              <a:endParaRPr lang="en-US" dirty="0" smtClean="0">
                <a:cs typeface="B Nazanin" panose="00000400000000000000" pitchFamily="2" charset="-78"/>
              </a:endParaRPr>
            </a:p>
          </p:txBody>
        </p:sp>
        <p:cxnSp>
          <p:nvCxnSpPr>
            <p:cNvPr id="3" name="Straight Arrow Connector 2"/>
            <p:cNvCxnSpPr>
              <a:stCxn id="56" idx="3"/>
              <a:endCxn id="59" idx="1"/>
            </p:cNvCxnSpPr>
            <p:nvPr/>
          </p:nvCxnSpPr>
          <p:spPr>
            <a:xfrm>
              <a:off x="1935741" y="3042262"/>
              <a:ext cx="2681903" cy="0"/>
            </a:xfrm>
            <a:prstGeom prst="straightConnector1">
              <a:avLst/>
            </a:prstGeom>
            <a:ln w="349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7" idx="3"/>
              <a:endCxn id="61" idx="1"/>
            </p:cNvCxnSpPr>
            <p:nvPr/>
          </p:nvCxnSpPr>
          <p:spPr>
            <a:xfrm>
              <a:off x="1935741" y="4421842"/>
              <a:ext cx="2681903" cy="1379580"/>
            </a:xfrm>
            <a:prstGeom prst="straightConnector1">
              <a:avLst/>
            </a:prstGeom>
            <a:ln w="349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1935740" y="3050058"/>
              <a:ext cx="2681903" cy="1379580"/>
            </a:xfrm>
            <a:prstGeom prst="straightConnector1">
              <a:avLst/>
            </a:prstGeom>
            <a:ln w="349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1935739" y="5819746"/>
              <a:ext cx="2681903" cy="0"/>
            </a:xfrm>
            <a:prstGeom prst="straightConnector1">
              <a:avLst/>
            </a:prstGeom>
            <a:ln w="349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56" idx="0"/>
              <a:endCxn id="59" idx="0"/>
            </p:cNvCxnSpPr>
            <p:nvPr/>
          </p:nvCxnSpPr>
          <p:spPr>
            <a:xfrm rot="5400000" flipH="1" flipV="1">
              <a:off x="3276692" y="437473"/>
              <a:ext cx="12700" cy="4376057"/>
            </a:xfrm>
            <a:prstGeom prst="curvedConnector3">
              <a:avLst>
                <a:gd name="adj1" fmla="val 2828567"/>
              </a:avLst>
            </a:prstGeom>
            <a:ln w="349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852635" y="1670499"/>
              <a:ext cx="86081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a-IR" dirty="0" smtClean="0">
                  <a:solidFill>
                    <a:schemeClr val="accent2"/>
                  </a:solidFill>
                  <a:cs typeface="B Nazanin" panose="00000400000000000000" pitchFamily="2" charset="-78"/>
                </a:rPr>
                <a:t>متولد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558884" y="5226517"/>
              <a:ext cx="86081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a-IR" dirty="0" smtClean="0">
                  <a:solidFill>
                    <a:schemeClr val="accent2"/>
                  </a:solidFill>
                  <a:cs typeface="B Nazanin" panose="00000400000000000000" pitchFamily="2" charset="-78"/>
                </a:rPr>
                <a:t>متولد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696948" y="2416855"/>
              <a:ext cx="100508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a-IR" sz="3600" b="0" i="0" u="none" strike="noStrike" cap="none" spc="0" normalizeH="0" baseline="0" dirty="0" smtClean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cs typeface="B Nazanin" panose="00000400000000000000" pitchFamily="2" charset="-78"/>
                  <a:sym typeface="Helvetica Light"/>
                </a:rPr>
                <a:t>زندگی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551143">
              <a:off x="3084954" y="3221769"/>
              <a:ext cx="100508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a-IR" sz="3600" b="0" i="0" u="none" strike="noStrike" cap="none" spc="0" normalizeH="0" baseline="0" dirty="0" smtClean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cs typeface="B Nazanin" panose="00000400000000000000" pitchFamily="2" charset="-78"/>
                  <a:sym typeface="Helvetica Light"/>
                </a:rPr>
                <a:t>زندگی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 rot="1551143">
              <a:off x="2844163" y="4447508"/>
              <a:ext cx="100508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a-IR" sz="3600" b="0" i="0" u="none" strike="noStrike" cap="none" spc="0" normalizeH="0" baseline="0" dirty="0" smtClean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cs typeface="B Nazanin" panose="00000400000000000000" pitchFamily="2" charset="-78"/>
                  <a:sym typeface="Helvetica Light"/>
                </a:rPr>
                <a:t>زندگی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02329" y="6825993"/>
            <a:ext cx="520014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fa-IR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cs typeface="B Nazanin" panose="00000400000000000000" pitchFamily="2" charset="-78"/>
                <a:sym typeface="Helvetica Light"/>
              </a:rPr>
              <a:t>زندگی(الف</a:t>
            </a:r>
            <a:r>
              <a:rPr lang="fa-IR" dirty="0" smtClean="0">
                <a:cs typeface="B Nazanin" panose="00000400000000000000" pitchFamily="2" charset="-78"/>
              </a:rPr>
              <a:t>، ب) </a:t>
            </a:r>
            <a:r>
              <a:rPr lang="fa-IR" dirty="0">
                <a:cs typeface="B Nazanin" panose="00000400000000000000" pitchFamily="2" charset="-78"/>
              </a:rPr>
              <a:t>← </a:t>
            </a:r>
            <a:r>
              <a:rPr lang="fa-IR" dirty="0" smtClean="0">
                <a:cs typeface="B Nazanin" panose="00000400000000000000" pitchFamily="2" charset="-78"/>
              </a:rPr>
              <a:t>  متولد(الف، ب)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cs typeface="B Nazanin" panose="00000400000000000000" pitchFamily="2" charset="-78"/>
              <a:sym typeface="Helvetica Ligh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954" y="7593670"/>
            <a:ext cx="7230484" cy="1657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842305" y="7789272"/>
                <a:ext cx="1198131" cy="10620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=</a:t>
                </a:r>
                <a14:m>
                  <m:oMath xmlns:m="http://schemas.openxmlformats.org/officeDocument/2006/math">
                    <m:r>
                      <a:rPr lang="en-US" sz="4400" b="0" i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4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+mj-lt"/>
                  <a:sym typeface="Helvetica Light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2305" y="7789272"/>
                <a:ext cx="1198131" cy="1062086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938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 lang="fa-IR" dirty="0" smtClean="0">
                <a:cs typeface="B Nazanin" panose="00000400000000000000" pitchFamily="2" charset="-78"/>
              </a:rPr>
              <a:t>معیار اطمینان با فرض نیمه‌کامل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8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24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82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82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82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82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86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86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6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6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86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86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6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6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467294" y="1646424"/>
            <a:ext cx="6070211" cy="4547684"/>
            <a:chOff x="241587" y="1670499"/>
            <a:chExt cx="6070211" cy="4547684"/>
          </a:xfrm>
        </p:grpSpPr>
        <p:sp>
          <p:nvSpPr>
            <p:cNvPr id="56" name="G"/>
            <p:cNvSpPr/>
            <p:nvPr/>
          </p:nvSpPr>
          <p:spPr>
            <a:xfrm>
              <a:off x="241587" y="262550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اشکان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57" name="G"/>
            <p:cNvSpPr/>
            <p:nvPr/>
          </p:nvSpPr>
          <p:spPr>
            <a:xfrm>
              <a:off x="241587" y="400508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بابک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58" name="G"/>
            <p:cNvSpPr/>
            <p:nvPr/>
          </p:nvSpPr>
          <p:spPr>
            <a:xfrm>
              <a:off x="241587" y="538466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کیوان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59" name="G"/>
            <p:cNvSpPr/>
            <p:nvPr/>
          </p:nvSpPr>
          <p:spPr>
            <a:xfrm>
              <a:off x="4617644" y="262550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تهران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60" name="G"/>
            <p:cNvSpPr/>
            <p:nvPr/>
          </p:nvSpPr>
          <p:spPr>
            <a:xfrm>
              <a:off x="4617644" y="400508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اصفهان</a:t>
              </a:r>
              <a:endParaRPr dirty="0">
                <a:cs typeface="B Nazanin" panose="00000400000000000000" pitchFamily="2" charset="-78"/>
              </a:endParaRPr>
            </a:p>
          </p:txBody>
        </p:sp>
        <p:sp>
          <p:nvSpPr>
            <p:cNvPr id="61" name="G"/>
            <p:cNvSpPr/>
            <p:nvPr/>
          </p:nvSpPr>
          <p:spPr>
            <a:xfrm>
              <a:off x="4617644" y="5384661"/>
              <a:ext cx="169415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 lang="fa-IR" dirty="0" smtClean="0">
                  <a:cs typeface="B Nazanin" panose="00000400000000000000" pitchFamily="2" charset="-78"/>
                </a:rPr>
                <a:t>تبریز</a:t>
              </a:r>
              <a:endParaRPr lang="en-US" dirty="0" smtClean="0">
                <a:cs typeface="B Nazanin" panose="00000400000000000000" pitchFamily="2" charset="-78"/>
              </a:endParaRPr>
            </a:p>
          </p:txBody>
        </p:sp>
        <p:cxnSp>
          <p:nvCxnSpPr>
            <p:cNvPr id="3" name="Straight Arrow Connector 2"/>
            <p:cNvCxnSpPr>
              <a:stCxn id="56" idx="3"/>
              <a:endCxn id="59" idx="1"/>
            </p:cNvCxnSpPr>
            <p:nvPr/>
          </p:nvCxnSpPr>
          <p:spPr>
            <a:xfrm>
              <a:off x="1935741" y="3042262"/>
              <a:ext cx="2681903" cy="0"/>
            </a:xfrm>
            <a:prstGeom prst="straightConnector1">
              <a:avLst/>
            </a:prstGeom>
            <a:ln w="349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7" idx="3"/>
              <a:endCxn id="61" idx="1"/>
            </p:cNvCxnSpPr>
            <p:nvPr/>
          </p:nvCxnSpPr>
          <p:spPr>
            <a:xfrm>
              <a:off x="1935741" y="4421842"/>
              <a:ext cx="2681903" cy="1379580"/>
            </a:xfrm>
            <a:prstGeom prst="straightConnector1">
              <a:avLst/>
            </a:prstGeom>
            <a:ln w="349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1935740" y="3050058"/>
              <a:ext cx="2681903" cy="1379580"/>
            </a:xfrm>
            <a:prstGeom prst="straightConnector1">
              <a:avLst/>
            </a:prstGeom>
            <a:ln w="349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1935739" y="5819746"/>
              <a:ext cx="2681903" cy="0"/>
            </a:xfrm>
            <a:prstGeom prst="straightConnector1">
              <a:avLst/>
            </a:prstGeom>
            <a:ln w="349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>
              <a:stCxn id="56" idx="0"/>
              <a:endCxn id="59" idx="0"/>
            </p:cNvCxnSpPr>
            <p:nvPr/>
          </p:nvCxnSpPr>
          <p:spPr>
            <a:xfrm rot="5400000" flipH="1" flipV="1">
              <a:off x="3276692" y="437473"/>
              <a:ext cx="12700" cy="4376057"/>
            </a:xfrm>
            <a:prstGeom prst="curvedConnector3">
              <a:avLst>
                <a:gd name="adj1" fmla="val 2828567"/>
              </a:avLst>
            </a:prstGeom>
            <a:ln w="349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 w="lg" len="lg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2852635" y="1670499"/>
              <a:ext cx="86081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a-IR" dirty="0" smtClean="0">
                  <a:solidFill>
                    <a:schemeClr val="accent2"/>
                  </a:solidFill>
                  <a:cs typeface="B Nazanin" panose="00000400000000000000" pitchFamily="2" charset="-78"/>
                </a:rPr>
                <a:t>متولد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558884" y="5226517"/>
              <a:ext cx="86081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fa-IR" dirty="0" smtClean="0">
                  <a:solidFill>
                    <a:schemeClr val="accent2"/>
                  </a:solidFill>
                  <a:cs typeface="B Nazanin" panose="00000400000000000000" pitchFamily="2" charset="-78"/>
                </a:rPr>
                <a:t>متولد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696948" y="2416855"/>
              <a:ext cx="100508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a-IR" sz="3600" b="0" i="0" u="none" strike="noStrike" cap="none" spc="0" normalizeH="0" baseline="0" dirty="0" smtClean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cs typeface="B Nazanin" panose="00000400000000000000" pitchFamily="2" charset="-78"/>
                  <a:sym typeface="Helvetica Light"/>
                </a:rPr>
                <a:t>زندگی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 rot="1551143">
              <a:off x="3084954" y="3221769"/>
              <a:ext cx="100508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a-IR" sz="3600" b="0" i="0" u="none" strike="noStrike" cap="none" spc="0" normalizeH="0" baseline="0" dirty="0" smtClean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cs typeface="B Nazanin" panose="00000400000000000000" pitchFamily="2" charset="-78"/>
                  <a:sym typeface="Helvetica Light"/>
                </a:rPr>
                <a:t>زندگی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 rot="1551143">
              <a:off x="2844163" y="4447508"/>
              <a:ext cx="1005083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fa-IR" sz="3600" b="0" i="0" u="none" strike="noStrike" cap="none" spc="0" normalizeH="0" baseline="0" dirty="0" smtClean="0">
                  <a:ln>
                    <a:noFill/>
                  </a:ln>
                  <a:solidFill>
                    <a:schemeClr val="accent4"/>
                  </a:solidFill>
                  <a:effectLst/>
                  <a:uFillTx/>
                  <a:cs typeface="B Nazanin" panose="00000400000000000000" pitchFamily="2" charset="-78"/>
                  <a:sym typeface="Helvetica Light"/>
                </a:rPr>
                <a:t>زندگی</a:t>
              </a:r>
              <a:endPara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cs typeface="B Nazanin" panose="00000400000000000000" pitchFamily="2" charset="-78"/>
                <a:sym typeface="Helvetica Ligh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902329" y="6825993"/>
            <a:ext cx="520014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kumimoji="0" lang="fa-IR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cs typeface="B Nazanin" panose="00000400000000000000" pitchFamily="2" charset="-78"/>
                <a:sym typeface="Helvetica Light"/>
              </a:rPr>
              <a:t>زندگی(الف</a:t>
            </a:r>
            <a:r>
              <a:rPr lang="fa-IR" dirty="0" smtClean="0">
                <a:cs typeface="B Nazanin" panose="00000400000000000000" pitchFamily="2" charset="-78"/>
              </a:rPr>
              <a:t>، ب) </a:t>
            </a:r>
            <a:r>
              <a:rPr lang="fa-IR" dirty="0">
                <a:cs typeface="B Nazanin" panose="00000400000000000000" pitchFamily="2" charset="-78"/>
              </a:rPr>
              <a:t>← </a:t>
            </a:r>
            <a:r>
              <a:rPr lang="fa-IR" dirty="0" smtClean="0">
                <a:cs typeface="B Nazanin" panose="00000400000000000000" pitchFamily="2" charset="-78"/>
              </a:rPr>
              <a:t>  متولد(الف، ب)</a:t>
            </a:r>
            <a:endParaRPr kumimoji="0" 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cs typeface="B Nazanin" panose="00000400000000000000" pitchFamily="2" charset="-78"/>
              <a:sym typeface="Helvetica Ligh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348" y="7735668"/>
            <a:ext cx="8573696" cy="1076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0626078" y="7702188"/>
                <a:ext cx="1198131" cy="10620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5842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dirty="0" smtClean="0">
                    <a:solidFill>
                      <a:schemeClr val="bg2">
                        <a:lumMod val="50000"/>
                      </a:schemeClr>
                    </a:solidFill>
                    <a:latin typeface="+mj-lt"/>
                  </a:rPr>
                  <a:t>=</a:t>
                </a:r>
                <a14:m>
                  <m:oMath xmlns:m="http://schemas.openxmlformats.org/officeDocument/2006/math">
                    <m:r>
                      <a:rPr lang="en-US" sz="4400" b="0" i="0" smtClean="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440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400" b="0" i="1" smtClean="0">
                            <a:solidFill>
                              <a:schemeClr val="bg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kumimoji="0" lang="en-US" sz="4400" b="0" i="0" u="none" strike="noStrike" cap="none" spc="0" normalizeH="0" baseline="0" dirty="0">
                  <a:ln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FillTx/>
                  <a:latin typeface="+mj-lt"/>
                  <a:sym typeface="Helvetica Light"/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6078" y="7702188"/>
                <a:ext cx="1198131" cy="1062086"/>
              </a:xfrm>
              <a:prstGeom prst="rect">
                <a:avLst/>
              </a:prstGeom>
              <a:blipFill>
                <a:blip r:embed="rId4"/>
                <a:stretch>
                  <a:fillRect b="-3429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6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استخراج 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استخراج قوانین انجمنی</a:t>
            </a:r>
          </a:p>
        </p:txBody>
      </p:sp>
      <p:sp>
        <p:nvSpPr>
          <p:cNvPr id="8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25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87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87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87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87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pSp>
        <p:nvGrpSpPr>
          <p:cNvPr id="884" name="Group"/>
          <p:cNvGrpSpPr/>
          <p:nvPr/>
        </p:nvGrpSpPr>
        <p:grpSpPr>
          <a:xfrm>
            <a:off x="7967643" y="2039956"/>
            <a:ext cx="3837922" cy="930307"/>
            <a:chOff x="0" y="0"/>
            <a:chExt cx="3837920" cy="930306"/>
          </a:xfrm>
        </p:grpSpPr>
        <p:sp>
          <p:nvSpPr>
            <p:cNvPr id="880" name="X"/>
            <p:cNvSpPr/>
            <p:nvPr/>
          </p:nvSpPr>
          <p:spPr>
            <a:xfrm>
              <a:off x="2979018" y="96785"/>
              <a:ext cx="858903" cy="833522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X</a:t>
              </a:r>
            </a:p>
          </p:txBody>
        </p:sp>
        <p:sp>
          <p:nvSpPr>
            <p:cNvPr id="881" name="Line"/>
            <p:cNvSpPr/>
            <p:nvPr/>
          </p:nvSpPr>
          <p:spPr>
            <a:xfrm>
              <a:off x="880355" y="545951"/>
              <a:ext cx="2077210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82" name="Y"/>
            <p:cNvSpPr/>
            <p:nvPr/>
          </p:nvSpPr>
          <p:spPr>
            <a:xfrm>
              <a:off x="0" y="96785"/>
              <a:ext cx="858903" cy="833522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Y</a:t>
              </a:r>
            </a:p>
          </p:txBody>
        </p:sp>
        <p:sp>
          <p:nvSpPr>
            <p:cNvPr id="883" name="hasChild"/>
            <p:cNvSpPr txBox="1"/>
            <p:nvPr/>
          </p:nvSpPr>
          <p:spPr>
            <a:xfrm>
              <a:off x="993750" y="0"/>
              <a:ext cx="1703591" cy="496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r>
                <a:rPr>
                  <a:cs typeface="B Nazanin" panose="00000400000000000000" pitchFamily="2" charset="-78"/>
                </a:rPr>
                <a:t>hasChild</a:t>
              </a:r>
            </a:p>
          </p:txBody>
        </p:sp>
      </p:grpSp>
      <p:grpSp>
        <p:nvGrpSpPr>
          <p:cNvPr id="892" name="Group"/>
          <p:cNvGrpSpPr/>
          <p:nvPr/>
        </p:nvGrpSpPr>
        <p:grpSpPr>
          <a:xfrm>
            <a:off x="5029967" y="3188847"/>
            <a:ext cx="6775598" cy="936657"/>
            <a:chOff x="0" y="0"/>
            <a:chExt cx="6775596" cy="936656"/>
          </a:xfrm>
        </p:grpSpPr>
        <p:sp>
          <p:nvSpPr>
            <p:cNvPr id="885" name="X"/>
            <p:cNvSpPr/>
            <p:nvPr/>
          </p:nvSpPr>
          <p:spPr>
            <a:xfrm>
              <a:off x="5916694" y="103135"/>
              <a:ext cx="858903" cy="833522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X</a:t>
              </a:r>
            </a:p>
          </p:txBody>
        </p:sp>
        <p:sp>
          <p:nvSpPr>
            <p:cNvPr id="886" name="Line"/>
            <p:cNvSpPr/>
            <p:nvPr/>
          </p:nvSpPr>
          <p:spPr>
            <a:xfrm>
              <a:off x="3818031" y="552301"/>
              <a:ext cx="2077210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87" name="Y"/>
            <p:cNvSpPr/>
            <p:nvPr/>
          </p:nvSpPr>
          <p:spPr>
            <a:xfrm>
              <a:off x="2937676" y="103135"/>
              <a:ext cx="858903" cy="833522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Y</a:t>
              </a:r>
            </a:p>
          </p:txBody>
        </p:sp>
        <p:sp>
          <p:nvSpPr>
            <p:cNvPr id="888" name="hasChild"/>
            <p:cNvSpPr txBox="1"/>
            <p:nvPr/>
          </p:nvSpPr>
          <p:spPr>
            <a:xfrm>
              <a:off x="3931427" y="6350"/>
              <a:ext cx="1703590" cy="496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r>
                <a:rPr>
                  <a:cs typeface="B Nazanin" panose="00000400000000000000" pitchFamily="2" charset="-78"/>
                </a:rPr>
                <a:t>hasChild</a:t>
              </a:r>
            </a:p>
          </p:txBody>
        </p:sp>
        <p:sp>
          <p:nvSpPr>
            <p:cNvPr id="889" name="Line"/>
            <p:cNvSpPr/>
            <p:nvPr/>
          </p:nvSpPr>
          <p:spPr>
            <a:xfrm>
              <a:off x="880355" y="545951"/>
              <a:ext cx="2077210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90" name="Z"/>
            <p:cNvSpPr/>
            <p:nvPr/>
          </p:nvSpPr>
          <p:spPr>
            <a:xfrm>
              <a:off x="0" y="96785"/>
              <a:ext cx="858903" cy="833522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Z</a:t>
              </a:r>
            </a:p>
          </p:txBody>
        </p:sp>
        <p:sp>
          <p:nvSpPr>
            <p:cNvPr id="891" name="?r"/>
            <p:cNvSpPr txBox="1"/>
            <p:nvPr/>
          </p:nvSpPr>
          <p:spPr>
            <a:xfrm>
              <a:off x="993751" y="0"/>
              <a:ext cx="1703591" cy="496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r>
                <a:rPr>
                  <a:cs typeface="B Nazanin" panose="00000400000000000000" pitchFamily="2" charset="-78"/>
                </a:rPr>
                <a:t>?r</a:t>
              </a:r>
            </a:p>
          </p:txBody>
        </p:sp>
      </p:grpSp>
      <p:sp>
        <p:nvSpPr>
          <p:cNvPr id="893" name="marriedTo…"/>
          <p:cNvSpPr/>
          <p:nvPr/>
        </p:nvSpPr>
        <p:spPr>
          <a:xfrm>
            <a:off x="2165680" y="1714664"/>
            <a:ext cx="4466036" cy="15251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7" y="0"/>
                </a:moveTo>
                <a:cubicBezTo>
                  <a:pt x="138" y="0"/>
                  <a:pt x="0" y="403"/>
                  <a:pt x="0" y="899"/>
                </a:cubicBezTo>
                <a:lnTo>
                  <a:pt x="0" y="17278"/>
                </a:lnTo>
                <a:cubicBezTo>
                  <a:pt x="0" y="17774"/>
                  <a:pt x="138" y="18177"/>
                  <a:pt x="307" y="18177"/>
                </a:cubicBezTo>
                <a:lnTo>
                  <a:pt x="13592" y="18177"/>
                </a:lnTo>
                <a:lnTo>
                  <a:pt x="21600" y="21600"/>
                </a:lnTo>
                <a:lnTo>
                  <a:pt x="16264" y="15603"/>
                </a:lnTo>
                <a:lnTo>
                  <a:pt x="16264" y="899"/>
                </a:lnTo>
                <a:cubicBezTo>
                  <a:pt x="16264" y="403"/>
                  <a:pt x="16126" y="0"/>
                  <a:pt x="15957" y="0"/>
                </a:cubicBezTo>
                <a:lnTo>
                  <a:pt x="307" y="0"/>
                </a:lnTo>
                <a:close/>
              </a:path>
            </a:pathLst>
          </a:cu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/>
            </a:pPr>
            <a:r>
              <a:rPr dirty="0" err="1">
                <a:cs typeface="B Nazanin" panose="00000400000000000000" pitchFamily="2" charset="-78"/>
              </a:rPr>
              <a:t>marriedTo</a:t>
            </a:r>
            <a:endParaRPr dirty="0">
              <a:cs typeface="B Nazanin" panose="00000400000000000000" pitchFamily="2" charset="-78"/>
            </a:endParaRPr>
          </a:p>
          <a:p>
            <a:pPr lvl="1" algn="l">
              <a:defRPr sz="2400"/>
            </a:pPr>
            <a:r>
              <a:rPr dirty="0" err="1">
                <a:cs typeface="B Nazanin" panose="00000400000000000000" pitchFamily="2" charset="-78"/>
              </a:rPr>
              <a:t>parentOf</a:t>
            </a:r>
            <a:endParaRPr dirty="0">
              <a:cs typeface="B Nazanin" panose="00000400000000000000" pitchFamily="2" charset="-78"/>
            </a:endParaRPr>
          </a:p>
          <a:p>
            <a:pPr lvl="1" algn="l">
              <a:defRPr sz="2400"/>
            </a:pPr>
            <a:r>
              <a:rPr dirty="0">
                <a:cs typeface="B Nazanin" panose="00000400000000000000" pitchFamily="2" charset="-78"/>
              </a:rPr>
              <a:t>…</a:t>
            </a:r>
          </a:p>
        </p:txBody>
      </p:sp>
      <p:grpSp>
        <p:nvGrpSpPr>
          <p:cNvPr id="901" name="Group"/>
          <p:cNvGrpSpPr/>
          <p:nvPr/>
        </p:nvGrpSpPr>
        <p:grpSpPr>
          <a:xfrm>
            <a:off x="5029967" y="4344088"/>
            <a:ext cx="6775598" cy="936657"/>
            <a:chOff x="0" y="0"/>
            <a:chExt cx="6775596" cy="936656"/>
          </a:xfrm>
        </p:grpSpPr>
        <p:sp>
          <p:nvSpPr>
            <p:cNvPr id="894" name="X"/>
            <p:cNvSpPr/>
            <p:nvPr/>
          </p:nvSpPr>
          <p:spPr>
            <a:xfrm>
              <a:off x="5916694" y="103135"/>
              <a:ext cx="858903" cy="833522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X</a:t>
              </a:r>
            </a:p>
          </p:txBody>
        </p:sp>
        <p:sp>
          <p:nvSpPr>
            <p:cNvPr id="895" name="Line"/>
            <p:cNvSpPr/>
            <p:nvPr/>
          </p:nvSpPr>
          <p:spPr>
            <a:xfrm>
              <a:off x="3818031" y="552301"/>
              <a:ext cx="2077210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96" name="Y"/>
            <p:cNvSpPr/>
            <p:nvPr/>
          </p:nvSpPr>
          <p:spPr>
            <a:xfrm>
              <a:off x="2937676" y="103135"/>
              <a:ext cx="858903" cy="833522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Y</a:t>
              </a:r>
            </a:p>
          </p:txBody>
        </p:sp>
        <p:sp>
          <p:nvSpPr>
            <p:cNvPr id="897" name="hasChild"/>
            <p:cNvSpPr txBox="1"/>
            <p:nvPr/>
          </p:nvSpPr>
          <p:spPr>
            <a:xfrm>
              <a:off x="3931427" y="6350"/>
              <a:ext cx="1703590" cy="496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/>
              </a:lvl1pPr>
            </a:lstStyle>
            <a:p>
              <a:r>
                <a:rPr>
                  <a:cs typeface="B Nazanin" panose="00000400000000000000" pitchFamily="2" charset="-78"/>
                </a:rPr>
                <a:t>hasChild</a:t>
              </a:r>
            </a:p>
          </p:txBody>
        </p:sp>
        <p:sp>
          <p:nvSpPr>
            <p:cNvPr id="898" name="Line"/>
            <p:cNvSpPr/>
            <p:nvPr/>
          </p:nvSpPr>
          <p:spPr>
            <a:xfrm>
              <a:off x="880355" y="545951"/>
              <a:ext cx="2077210" cy="1"/>
            </a:xfrm>
            <a:prstGeom prst="line">
              <a:avLst/>
            </a:prstGeom>
            <a:noFill/>
            <a:ln w="635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99" name="Z"/>
            <p:cNvSpPr/>
            <p:nvPr/>
          </p:nvSpPr>
          <p:spPr>
            <a:xfrm>
              <a:off x="0" y="96785"/>
              <a:ext cx="858903" cy="833522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Z</a:t>
              </a:r>
            </a:p>
          </p:txBody>
        </p:sp>
        <p:sp>
          <p:nvSpPr>
            <p:cNvPr id="900" name="marriedTo"/>
            <p:cNvSpPr txBox="1"/>
            <p:nvPr/>
          </p:nvSpPr>
          <p:spPr>
            <a:xfrm>
              <a:off x="993751" y="0"/>
              <a:ext cx="1703591" cy="4963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800"/>
              </a:lvl1pPr>
            </a:lstStyle>
            <a:p>
              <a:r>
                <a:rPr sz="2400" dirty="0" err="1">
                  <a:cs typeface="B Nazanin" panose="00000400000000000000" pitchFamily="2" charset="-78"/>
                </a:rPr>
                <a:t>marriedTo</a:t>
              </a:r>
              <a:endParaRPr dirty="0">
                <a:cs typeface="B Nazanin" panose="00000400000000000000" pitchFamily="2" charset="-78"/>
              </a:endParaRPr>
            </a:p>
          </p:txBody>
        </p:sp>
      </p:grpSp>
      <p:grpSp>
        <p:nvGrpSpPr>
          <p:cNvPr id="912" name="Group"/>
          <p:cNvGrpSpPr/>
          <p:nvPr/>
        </p:nvGrpSpPr>
        <p:grpSpPr>
          <a:xfrm>
            <a:off x="5029967" y="5499329"/>
            <a:ext cx="6775599" cy="1744860"/>
            <a:chOff x="0" y="0"/>
            <a:chExt cx="6775597" cy="1744858"/>
          </a:xfrm>
        </p:grpSpPr>
        <p:grpSp>
          <p:nvGrpSpPr>
            <p:cNvPr id="909" name="Group"/>
            <p:cNvGrpSpPr/>
            <p:nvPr/>
          </p:nvGrpSpPr>
          <p:grpSpPr>
            <a:xfrm>
              <a:off x="0" y="0"/>
              <a:ext cx="6775597" cy="936657"/>
              <a:chOff x="0" y="0"/>
              <a:chExt cx="6775596" cy="936656"/>
            </a:xfrm>
          </p:grpSpPr>
          <p:sp>
            <p:nvSpPr>
              <p:cNvPr id="902" name="X"/>
              <p:cNvSpPr/>
              <p:nvPr/>
            </p:nvSpPr>
            <p:spPr>
              <a:xfrm>
                <a:off x="5916694" y="103135"/>
                <a:ext cx="858903" cy="833522"/>
              </a:xfrm>
              <a:prstGeom prst="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X</a:t>
                </a:r>
              </a:p>
            </p:txBody>
          </p:sp>
          <p:sp>
            <p:nvSpPr>
              <p:cNvPr id="903" name="Line"/>
              <p:cNvSpPr/>
              <p:nvPr/>
            </p:nvSpPr>
            <p:spPr>
              <a:xfrm>
                <a:off x="3818031" y="552301"/>
                <a:ext cx="2077210" cy="1"/>
              </a:xfrm>
              <a:prstGeom prst="line">
                <a:avLst/>
              </a:prstGeom>
              <a:noFill/>
              <a:ln w="63500" cap="flat">
                <a:solidFill>
                  <a:schemeClr val="accent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904" name="Y"/>
              <p:cNvSpPr/>
              <p:nvPr/>
            </p:nvSpPr>
            <p:spPr>
              <a:xfrm>
                <a:off x="2937676" y="103135"/>
                <a:ext cx="858903" cy="833522"/>
              </a:xfrm>
              <a:prstGeom prst="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Y</a:t>
                </a:r>
              </a:p>
            </p:txBody>
          </p:sp>
          <p:sp>
            <p:nvSpPr>
              <p:cNvPr id="905" name="hasChild"/>
              <p:cNvSpPr txBox="1"/>
              <p:nvPr/>
            </p:nvSpPr>
            <p:spPr>
              <a:xfrm>
                <a:off x="3931427" y="6350"/>
                <a:ext cx="1703590" cy="4963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hasChild</a:t>
                </a:r>
              </a:p>
            </p:txBody>
          </p:sp>
          <p:sp>
            <p:nvSpPr>
              <p:cNvPr id="906" name="Line"/>
              <p:cNvSpPr/>
              <p:nvPr/>
            </p:nvSpPr>
            <p:spPr>
              <a:xfrm>
                <a:off x="880355" y="545951"/>
                <a:ext cx="2077210" cy="1"/>
              </a:xfrm>
              <a:prstGeom prst="line">
                <a:avLst/>
              </a:prstGeom>
              <a:noFill/>
              <a:ln w="63500" cap="flat">
                <a:solidFill>
                  <a:schemeClr val="accent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907" name="Z"/>
              <p:cNvSpPr/>
              <p:nvPr/>
            </p:nvSpPr>
            <p:spPr>
              <a:xfrm>
                <a:off x="0" y="96785"/>
                <a:ext cx="858903" cy="833522"/>
              </a:xfrm>
              <a:prstGeom prst="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Z</a:t>
                </a:r>
              </a:p>
            </p:txBody>
          </p:sp>
          <p:sp>
            <p:nvSpPr>
              <p:cNvPr id="908" name="marriedTo"/>
              <p:cNvSpPr txBox="1"/>
              <p:nvPr/>
            </p:nvSpPr>
            <p:spPr>
              <a:xfrm>
                <a:off x="993751" y="0"/>
                <a:ext cx="1703591" cy="4963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800"/>
                </a:lvl1pPr>
              </a:lstStyle>
              <a:p>
                <a:r>
                  <a:rPr sz="2400" dirty="0" err="1">
                    <a:cs typeface="B Nazanin" panose="00000400000000000000" pitchFamily="2" charset="-78"/>
                  </a:rPr>
                  <a:t>marriedTo</a:t>
                </a:r>
                <a:endParaRPr dirty="0">
                  <a:cs typeface="B Nazanin" panose="00000400000000000000" pitchFamily="2" charset="-78"/>
                </a:endParaRPr>
              </a:p>
            </p:txBody>
          </p:sp>
        </p:grpSp>
        <p:sp>
          <p:nvSpPr>
            <p:cNvPr id="939" name="Connection Line"/>
            <p:cNvSpPr/>
            <p:nvPr/>
          </p:nvSpPr>
          <p:spPr>
            <a:xfrm>
              <a:off x="419263" y="970444"/>
              <a:ext cx="5937882" cy="689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0" y="377"/>
                  </a:moveTo>
                  <a:cubicBezTo>
                    <a:pt x="7729" y="21600"/>
                    <a:pt x="14929" y="21474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549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911" name="?r"/>
            <p:cNvSpPr txBox="1"/>
            <p:nvPr/>
          </p:nvSpPr>
          <p:spPr>
            <a:xfrm>
              <a:off x="3266272" y="1149824"/>
              <a:ext cx="466474" cy="595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/>
              </a:lvl1pPr>
            </a:lstStyle>
            <a:p>
              <a:r>
                <a:rPr>
                  <a:cs typeface="B Nazanin" panose="00000400000000000000" pitchFamily="2" charset="-78"/>
                </a:rPr>
                <a:t>?r</a:t>
              </a:r>
            </a:p>
          </p:txBody>
        </p:sp>
      </p:grpSp>
      <p:sp>
        <p:nvSpPr>
          <p:cNvPr id="913" name="hasChild…"/>
          <p:cNvSpPr/>
          <p:nvPr/>
        </p:nvSpPr>
        <p:spPr>
          <a:xfrm>
            <a:off x="1235061" y="6046980"/>
            <a:ext cx="6765939" cy="12834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" y="0"/>
                </a:moveTo>
                <a:cubicBezTo>
                  <a:pt x="91" y="0"/>
                  <a:pt x="0" y="478"/>
                  <a:pt x="0" y="1069"/>
                </a:cubicBezTo>
                <a:lnTo>
                  <a:pt x="0" y="20531"/>
                </a:lnTo>
                <a:cubicBezTo>
                  <a:pt x="0" y="21122"/>
                  <a:pt x="91" y="21600"/>
                  <a:pt x="203" y="21600"/>
                </a:cubicBezTo>
                <a:lnTo>
                  <a:pt x="10526" y="21600"/>
                </a:lnTo>
                <a:cubicBezTo>
                  <a:pt x="10638" y="21600"/>
                  <a:pt x="10729" y="21122"/>
                  <a:pt x="10729" y="20531"/>
                </a:cubicBezTo>
                <a:lnTo>
                  <a:pt x="10729" y="16277"/>
                </a:lnTo>
                <a:lnTo>
                  <a:pt x="21600" y="14140"/>
                </a:lnTo>
                <a:lnTo>
                  <a:pt x="10729" y="12002"/>
                </a:lnTo>
                <a:lnTo>
                  <a:pt x="10729" y="1069"/>
                </a:lnTo>
                <a:cubicBezTo>
                  <a:pt x="10729" y="478"/>
                  <a:pt x="10638" y="0"/>
                  <a:pt x="10526" y="0"/>
                </a:cubicBezTo>
                <a:lnTo>
                  <a:pt x="203" y="0"/>
                </a:lnTo>
                <a:close/>
              </a:path>
            </a:pathLst>
          </a:cu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pPr lvl="1" algn="l">
              <a:defRPr sz="2400"/>
            </a:pPr>
            <a:r>
              <a:rPr dirty="0" err="1">
                <a:cs typeface="B Nazanin" panose="00000400000000000000" pitchFamily="2" charset="-78"/>
              </a:rPr>
              <a:t>hasChild</a:t>
            </a:r>
            <a:endParaRPr dirty="0">
              <a:cs typeface="B Nazanin" panose="00000400000000000000" pitchFamily="2" charset="-78"/>
            </a:endParaRPr>
          </a:p>
          <a:p>
            <a:pPr lvl="1" algn="l">
              <a:defRPr sz="2400"/>
            </a:pPr>
            <a:r>
              <a:rPr dirty="0">
                <a:cs typeface="B Nazanin" panose="00000400000000000000" pitchFamily="2" charset="-78"/>
              </a:rPr>
              <a:t>supervises</a:t>
            </a:r>
          </a:p>
          <a:p>
            <a:pPr lvl="1" algn="l">
              <a:defRPr sz="2400"/>
            </a:pPr>
            <a:r>
              <a:rPr dirty="0">
                <a:cs typeface="B Nazanin" panose="00000400000000000000" pitchFamily="2" charset="-78"/>
              </a:rPr>
              <a:t>…</a:t>
            </a:r>
          </a:p>
        </p:txBody>
      </p:sp>
      <p:grpSp>
        <p:nvGrpSpPr>
          <p:cNvPr id="924" name="Group"/>
          <p:cNvGrpSpPr/>
          <p:nvPr/>
        </p:nvGrpSpPr>
        <p:grpSpPr>
          <a:xfrm>
            <a:off x="5230413" y="7457355"/>
            <a:ext cx="6775599" cy="1694059"/>
            <a:chOff x="0" y="0"/>
            <a:chExt cx="6775597" cy="1694058"/>
          </a:xfrm>
        </p:grpSpPr>
        <p:grpSp>
          <p:nvGrpSpPr>
            <p:cNvPr id="921" name="Group"/>
            <p:cNvGrpSpPr/>
            <p:nvPr/>
          </p:nvGrpSpPr>
          <p:grpSpPr>
            <a:xfrm>
              <a:off x="0" y="0"/>
              <a:ext cx="6775597" cy="936657"/>
              <a:chOff x="0" y="0"/>
              <a:chExt cx="6775596" cy="936656"/>
            </a:xfrm>
          </p:grpSpPr>
          <p:sp>
            <p:nvSpPr>
              <p:cNvPr id="914" name="X"/>
              <p:cNvSpPr/>
              <p:nvPr/>
            </p:nvSpPr>
            <p:spPr>
              <a:xfrm>
                <a:off x="5916694" y="103135"/>
                <a:ext cx="858903" cy="833522"/>
              </a:xfrm>
              <a:prstGeom prst="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X</a:t>
                </a:r>
              </a:p>
            </p:txBody>
          </p:sp>
          <p:sp>
            <p:nvSpPr>
              <p:cNvPr id="915" name="Line"/>
              <p:cNvSpPr/>
              <p:nvPr/>
            </p:nvSpPr>
            <p:spPr>
              <a:xfrm>
                <a:off x="3818031" y="552301"/>
                <a:ext cx="2077210" cy="1"/>
              </a:xfrm>
              <a:prstGeom prst="line">
                <a:avLst/>
              </a:prstGeom>
              <a:noFill/>
              <a:ln w="63500" cap="flat">
                <a:solidFill>
                  <a:schemeClr val="accent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916" name="Y"/>
              <p:cNvSpPr/>
              <p:nvPr/>
            </p:nvSpPr>
            <p:spPr>
              <a:xfrm>
                <a:off x="2937676" y="103135"/>
                <a:ext cx="858903" cy="833522"/>
              </a:xfrm>
              <a:prstGeom prst="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Y</a:t>
                </a:r>
              </a:p>
            </p:txBody>
          </p:sp>
          <p:sp>
            <p:nvSpPr>
              <p:cNvPr id="917" name="hasChild"/>
              <p:cNvSpPr txBox="1"/>
              <p:nvPr/>
            </p:nvSpPr>
            <p:spPr>
              <a:xfrm>
                <a:off x="3931427" y="6350"/>
                <a:ext cx="1703590" cy="4963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000"/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hasChild</a:t>
                </a:r>
              </a:p>
            </p:txBody>
          </p:sp>
          <p:sp>
            <p:nvSpPr>
              <p:cNvPr id="918" name="Line"/>
              <p:cNvSpPr/>
              <p:nvPr/>
            </p:nvSpPr>
            <p:spPr>
              <a:xfrm>
                <a:off x="880355" y="545951"/>
                <a:ext cx="2077210" cy="1"/>
              </a:xfrm>
              <a:prstGeom prst="line">
                <a:avLst/>
              </a:prstGeom>
              <a:noFill/>
              <a:ln w="63500" cap="flat">
                <a:solidFill>
                  <a:schemeClr val="accent1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400"/>
                </a:pPr>
                <a:endParaRPr>
                  <a:cs typeface="B Nazanin" panose="00000400000000000000" pitchFamily="2" charset="-78"/>
                </a:endParaRPr>
              </a:p>
            </p:txBody>
          </p:sp>
          <p:sp>
            <p:nvSpPr>
              <p:cNvPr id="919" name="Z"/>
              <p:cNvSpPr/>
              <p:nvPr/>
            </p:nvSpPr>
            <p:spPr>
              <a:xfrm>
                <a:off x="0" y="96785"/>
                <a:ext cx="858903" cy="833522"/>
              </a:xfrm>
              <a:prstGeom prst="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3100">
                    <a:solidFill>
                      <a:srgbClr val="FFFFFF"/>
                    </a:solidFill>
                  </a:defRPr>
                </a:lvl1pPr>
              </a:lstStyle>
              <a:p>
                <a:r>
                  <a:rPr>
                    <a:cs typeface="B Nazanin" panose="00000400000000000000" pitchFamily="2" charset="-78"/>
                  </a:rPr>
                  <a:t>Z</a:t>
                </a:r>
              </a:p>
            </p:txBody>
          </p:sp>
          <p:sp>
            <p:nvSpPr>
              <p:cNvPr id="920" name="marriedTo"/>
              <p:cNvSpPr txBox="1"/>
              <p:nvPr/>
            </p:nvSpPr>
            <p:spPr>
              <a:xfrm>
                <a:off x="993751" y="0"/>
                <a:ext cx="1703591" cy="49634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2800"/>
                </a:lvl1pPr>
              </a:lstStyle>
              <a:p>
                <a:r>
                  <a:rPr sz="2400" dirty="0" err="1">
                    <a:cs typeface="B Nazanin" panose="00000400000000000000" pitchFamily="2" charset="-78"/>
                  </a:rPr>
                  <a:t>marriedTo</a:t>
                </a:r>
                <a:endParaRPr dirty="0">
                  <a:cs typeface="B Nazanin" panose="00000400000000000000" pitchFamily="2" charset="-78"/>
                </a:endParaRPr>
              </a:p>
            </p:txBody>
          </p:sp>
        </p:grpSp>
        <p:sp>
          <p:nvSpPr>
            <p:cNvPr id="940" name="Connection Line"/>
            <p:cNvSpPr/>
            <p:nvPr/>
          </p:nvSpPr>
          <p:spPr>
            <a:xfrm>
              <a:off x="419263" y="970444"/>
              <a:ext cx="5937882" cy="689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1" extrusionOk="0">
                  <a:moveTo>
                    <a:pt x="0" y="377"/>
                  </a:moveTo>
                  <a:cubicBezTo>
                    <a:pt x="7729" y="21600"/>
                    <a:pt x="14929" y="21474"/>
                    <a:pt x="21600" y="0"/>
                  </a:cubicBezTo>
                </a:path>
              </a:pathLst>
            </a:custGeom>
            <a:noFill/>
            <a:ln w="63500" cap="flat">
              <a:solidFill>
                <a:srgbClr val="005493"/>
              </a:solidFill>
              <a:prstDash val="solid"/>
              <a:miter lim="400000"/>
              <a:tailEnd type="stealth" w="med" len="med"/>
            </a:ln>
            <a:effectLst/>
          </p:spPr>
          <p:txBody>
            <a:bodyPr/>
            <a:lstStyle/>
            <a:p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923" name="hasChild"/>
            <p:cNvSpPr txBox="1"/>
            <p:nvPr/>
          </p:nvSpPr>
          <p:spPr>
            <a:xfrm>
              <a:off x="2625320" y="1099023"/>
              <a:ext cx="1697579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200"/>
              </a:lvl1pPr>
            </a:lstStyle>
            <a:p>
              <a:r>
                <a:rPr>
                  <a:cs typeface="B Nazanin" panose="00000400000000000000" pitchFamily="2" charset="-78"/>
                </a:rPr>
                <a:t>hasChild</a:t>
              </a:r>
            </a:p>
          </p:txBody>
        </p:sp>
      </p:grpSp>
      <p:pic>
        <p:nvPicPr>
          <p:cNvPr id="925" name="Screen Shot 1394-11-25 at 12.20.29.png" descr="Screen Shot 1394-11-25 at 12.20.2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3650" y="8801303"/>
            <a:ext cx="5857560" cy="517044"/>
          </a:xfrm>
          <a:prstGeom prst="rect">
            <a:avLst/>
          </a:prstGeom>
          <a:ln w="12700">
            <a:miter lim="400000"/>
          </a:ln>
        </p:spPr>
      </p:pic>
      <p:sp>
        <p:nvSpPr>
          <p:cNvPr id="926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2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28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29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93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3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3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3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934" name="۱-"/>
          <p:cNvSpPr txBox="1"/>
          <p:nvPr/>
        </p:nvSpPr>
        <p:spPr>
          <a:xfrm>
            <a:off x="12013757" y="2176815"/>
            <a:ext cx="47288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۱-</a:t>
            </a:r>
          </a:p>
        </p:txBody>
      </p:sp>
      <p:sp>
        <p:nvSpPr>
          <p:cNvPr id="935" name="۲-"/>
          <p:cNvSpPr txBox="1"/>
          <p:nvPr/>
        </p:nvSpPr>
        <p:spPr>
          <a:xfrm>
            <a:off x="12013757" y="3328880"/>
            <a:ext cx="47288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۲-</a:t>
            </a:r>
          </a:p>
        </p:txBody>
      </p:sp>
      <p:sp>
        <p:nvSpPr>
          <p:cNvPr id="936" name="۳-"/>
          <p:cNvSpPr txBox="1"/>
          <p:nvPr/>
        </p:nvSpPr>
        <p:spPr>
          <a:xfrm>
            <a:off x="12013757" y="4480947"/>
            <a:ext cx="47288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۳-</a:t>
            </a:r>
          </a:p>
        </p:txBody>
      </p:sp>
      <p:sp>
        <p:nvSpPr>
          <p:cNvPr id="937" name="۴-"/>
          <p:cNvSpPr txBox="1"/>
          <p:nvPr/>
        </p:nvSpPr>
        <p:spPr>
          <a:xfrm>
            <a:off x="12013758" y="5633012"/>
            <a:ext cx="47288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۴-</a:t>
            </a:r>
          </a:p>
        </p:txBody>
      </p:sp>
      <p:sp>
        <p:nvSpPr>
          <p:cNvPr id="938" name="۵-"/>
          <p:cNvSpPr txBox="1"/>
          <p:nvPr/>
        </p:nvSpPr>
        <p:spPr>
          <a:xfrm>
            <a:off x="12140758" y="7606372"/>
            <a:ext cx="47288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rtl="1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۵-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2" grpId="1" animBg="1" advAuto="0"/>
      <p:bldP spid="893" grpId="2" animBg="1" advAuto="0"/>
      <p:bldP spid="901" grpId="3" animBg="1" advAuto="0"/>
      <p:bldP spid="912" grpId="4" animBg="1" advAuto="0"/>
      <p:bldP spid="913" grpId="5" animBg="1" advAuto="0"/>
      <p:bldP spid="924" grpId="6" animBg="1" advAuto="0"/>
      <p:bldP spid="925" grpId="7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نمونه 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نمونه قوانین انجمنی</a:t>
            </a:r>
          </a:p>
        </p:txBody>
      </p:sp>
      <p:sp>
        <p:nvSpPr>
          <p:cNvPr id="9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26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983" name="?b  /award/awards_won ?a"/>
          <p:cNvSpPr txBox="1"/>
          <p:nvPr/>
        </p:nvSpPr>
        <p:spPr>
          <a:xfrm>
            <a:off x="2933313" y="3194299"/>
            <a:ext cx="7138173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buClr>
                <a:srgbClr val="0433FF"/>
              </a:buClr>
              <a:defRPr sz="4200"/>
            </a:lvl1pPr>
          </a:lstStyle>
          <a:p>
            <a:r>
              <a:rPr dirty="0">
                <a:cs typeface="B Nazanin" panose="00000400000000000000" pitchFamily="2" charset="-78"/>
              </a:rPr>
              <a:t> ?b  /award/</a:t>
            </a:r>
            <a:r>
              <a:rPr dirty="0" err="1">
                <a:cs typeface="B Nazanin" panose="00000400000000000000" pitchFamily="2" charset="-78"/>
              </a:rPr>
              <a:t>awards_won</a:t>
            </a:r>
            <a:r>
              <a:rPr dirty="0">
                <a:cs typeface="B Nazanin" panose="00000400000000000000" pitchFamily="2" charset="-78"/>
              </a:rPr>
              <a:t> ?a   </a:t>
            </a:r>
          </a:p>
        </p:txBody>
      </p:sp>
      <p:sp>
        <p:nvSpPr>
          <p:cNvPr id="984" name="?a  /award/award_nomination/nominated_for  ?b"/>
          <p:cNvSpPr txBox="1"/>
          <p:nvPr/>
        </p:nvSpPr>
        <p:spPr>
          <a:xfrm>
            <a:off x="589785" y="6181275"/>
            <a:ext cx="11812529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buClr>
                <a:srgbClr val="0433FF"/>
              </a:buClr>
              <a:defRPr sz="4200"/>
            </a:lvl1pPr>
          </a:lstStyle>
          <a:p>
            <a:r>
              <a:rPr dirty="0">
                <a:cs typeface="B Nazanin" panose="00000400000000000000" pitchFamily="2" charset="-78"/>
              </a:rPr>
              <a:t> ?a  /award/</a:t>
            </a:r>
            <a:r>
              <a:rPr dirty="0" err="1">
                <a:cs typeface="B Nazanin" panose="00000400000000000000" pitchFamily="2" charset="-78"/>
              </a:rPr>
              <a:t>award_nomination</a:t>
            </a:r>
            <a:r>
              <a:rPr dirty="0">
                <a:cs typeface="B Nazanin" panose="00000400000000000000" pitchFamily="2" charset="-78"/>
              </a:rPr>
              <a:t>/</a:t>
            </a:r>
            <a:r>
              <a:rPr dirty="0" err="1">
                <a:cs typeface="B Nazanin" panose="00000400000000000000" pitchFamily="2" charset="-78"/>
              </a:rPr>
              <a:t>nominated_for</a:t>
            </a:r>
            <a:r>
              <a:rPr dirty="0">
                <a:cs typeface="B Nazanin" panose="00000400000000000000" pitchFamily="2" charset="-78"/>
              </a:rPr>
              <a:t>  ?b</a:t>
            </a:r>
          </a:p>
        </p:txBody>
      </p:sp>
      <p:sp>
        <p:nvSpPr>
          <p:cNvPr id="985" name="Arrow"/>
          <p:cNvSpPr/>
          <p:nvPr/>
        </p:nvSpPr>
        <p:spPr>
          <a:xfrm rot="5400000">
            <a:off x="5867400" y="4427248"/>
            <a:ext cx="1270000" cy="1270001"/>
          </a:xfrm>
          <a:prstGeom prst="rightArrow">
            <a:avLst>
              <a:gd name="adj1" fmla="val 42316"/>
              <a:gd name="adj2" fmla="val 46674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98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98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98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98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990" name="PCA Confidence = 0.83"/>
          <p:cNvSpPr txBox="1"/>
          <p:nvPr/>
        </p:nvSpPr>
        <p:spPr>
          <a:xfrm>
            <a:off x="4033775" y="8002906"/>
            <a:ext cx="493724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PCA Confidence = 0.83</a:t>
            </a:r>
          </a:p>
        </p:txBody>
      </p:sp>
      <p:sp>
        <p:nvSpPr>
          <p:cNvPr id="99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9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9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9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99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9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9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9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نمونه 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نمونه قوانین انجمنی</a:t>
            </a:r>
          </a:p>
        </p:txBody>
      </p:sp>
      <p:sp>
        <p:nvSpPr>
          <p:cNvPr id="10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27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004" name="?a  /educational_institution/located_in  ?f…"/>
          <p:cNvSpPr txBox="1"/>
          <p:nvPr/>
        </p:nvSpPr>
        <p:spPr>
          <a:xfrm>
            <a:off x="1584387" y="2460779"/>
            <a:ext cx="9836026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buClr>
                <a:srgbClr val="0433FF"/>
              </a:buClr>
              <a:defRPr sz="4200"/>
            </a:pPr>
            <a:r>
              <a:rPr>
                <a:cs typeface="B Nazanin" panose="00000400000000000000" pitchFamily="2" charset="-78"/>
              </a:rPr>
              <a:t>?a  /educational_institution/located_in  ?f</a:t>
            </a:r>
          </a:p>
          <a:p>
            <a:pPr>
              <a:buClr>
                <a:srgbClr val="0433FF"/>
              </a:buClr>
              <a:defRPr sz="4200"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and</a:t>
            </a:r>
          </a:p>
          <a:p>
            <a:pPr>
              <a:buClr>
                <a:srgbClr val="0433FF"/>
              </a:buClr>
              <a:defRPr sz="4200"/>
            </a:pPr>
            <a:r>
              <a:rPr>
                <a:cs typeface="B Nazanin" panose="00000400000000000000" pitchFamily="2" charset="-78"/>
              </a:rPr>
              <a:t> ?f  /location/location/containedby  ?b</a:t>
            </a:r>
          </a:p>
        </p:txBody>
      </p:sp>
      <p:sp>
        <p:nvSpPr>
          <p:cNvPr id="1005" name="?a  /location/location/containedby  ?b"/>
          <p:cNvSpPr txBox="1"/>
          <p:nvPr/>
        </p:nvSpPr>
        <p:spPr>
          <a:xfrm>
            <a:off x="2018801" y="6941514"/>
            <a:ext cx="8967198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buClr>
                <a:srgbClr val="0433FF"/>
              </a:buClr>
              <a:defRPr sz="4200"/>
            </a:lvl1pPr>
          </a:lstStyle>
          <a:p>
            <a:r>
              <a:rPr>
                <a:cs typeface="B Nazanin" panose="00000400000000000000" pitchFamily="2" charset="-78"/>
              </a:rPr>
              <a:t>?a  /location/location/containedby  ?b</a:t>
            </a:r>
          </a:p>
        </p:txBody>
      </p:sp>
      <p:sp>
        <p:nvSpPr>
          <p:cNvPr id="1006" name="Arrow"/>
          <p:cNvSpPr/>
          <p:nvPr/>
        </p:nvSpPr>
        <p:spPr>
          <a:xfrm rot="5400000">
            <a:off x="5867400" y="4922523"/>
            <a:ext cx="1270000" cy="1270001"/>
          </a:xfrm>
          <a:prstGeom prst="rightArrow">
            <a:avLst>
              <a:gd name="adj1" fmla="val 42316"/>
              <a:gd name="adj2" fmla="val 46674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100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00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00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01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011" name="PCA Confidence = 0.93"/>
          <p:cNvSpPr txBox="1"/>
          <p:nvPr/>
        </p:nvSpPr>
        <p:spPr>
          <a:xfrm>
            <a:off x="4033775" y="8002906"/>
            <a:ext cx="493724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PCA Confidence = 0.93</a:t>
            </a:r>
          </a:p>
        </p:txBody>
      </p:sp>
      <p:sp>
        <p:nvSpPr>
          <p:cNvPr id="101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1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1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1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016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1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18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19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قوانین انجمنی</a:t>
            </a:r>
          </a:p>
        </p:txBody>
      </p:sp>
      <p:sp>
        <p:nvSpPr>
          <p:cNvPr id="10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28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02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02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02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02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029" name="قوانین کلی"/>
          <p:cNvSpPr txBox="1"/>
          <p:nvPr/>
        </p:nvSpPr>
        <p:spPr>
          <a:xfrm>
            <a:off x="1417180" y="2416126"/>
            <a:ext cx="11099802" cy="80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lang="fa-IR"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دسته‌بندی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قوانین</a:t>
            </a:r>
            <a:endParaRPr dirty="0">
              <a:cs typeface="B Nazanin" panose="00000400000000000000" pitchFamily="2" charset="-78"/>
            </a:endParaRPr>
          </a:p>
        </p:txBody>
      </p:sp>
      <p:graphicFrame>
        <p:nvGraphicFramePr>
          <p:cNvPr id="1030" name="Table"/>
          <p:cNvGraphicFramePr/>
          <p:nvPr>
            <p:extLst>
              <p:ext uri="{D42A27DB-BD31-4B8C-83A1-F6EECF244321}">
                <p14:modId xmlns:p14="http://schemas.microsoft.com/office/powerpoint/2010/main" val="4084351535"/>
              </p:ext>
            </p:extLst>
          </p:nvPr>
        </p:nvGraphicFramePr>
        <p:xfrm>
          <a:off x="622956" y="4304122"/>
          <a:ext cx="11758885" cy="38925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942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5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3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169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1360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Body rule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L>
                    <a:lnT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T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Target rule</a:t>
                      </a:r>
                    </a:p>
                  </a:txBody>
                  <a:tcPr marL="50800" marR="50800" marT="50800" marB="50800" anchor="ctr" horzOverflow="overflow">
                    <a:lnT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T>
                  </a:tcPr>
                </a:tc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R>
                    <a:lnT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360"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941100"/>
                          </a:solidFill>
                        </a:rPr>
                        <a:t>r(x, y)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=&gt;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r’(x, y)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 dirty="0"/>
                        <a:t>R-</a:t>
                      </a:r>
                      <a:r>
                        <a:rPr sz="3000" dirty="0" err="1"/>
                        <a:t>subsumption</a:t>
                      </a:r>
                      <a:endParaRPr sz="3000" dirty="0"/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360"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941100"/>
                          </a:solidFill>
                        </a:rPr>
                        <a:t>r(x, y)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&lt;=&gt;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r’(x, y)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R-equivalence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360">
                <a:tc>
                  <a:txBody>
                    <a:bodyPr/>
                    <a:lstStyle/>
                    <a:p>
                      <a:pPr algn="l" defTabSz="914400">
                        <a:defRPr sz="3600"/>
                      </a:pPr>
                      <a:r>
                        <a:rPr>
                          <a:solidFill>
                            <a:srgbClr val="941100"/>
                          </a:solidFill>
                        </a:rPr>
                        <a:t>r</a:t>
                      </a:r>
                      <a:r>
                        <a:rPr baseline="-5999">
                          <a:solidFill>
                            <a:srgbClr val="941100"/>
                          </a:solidFill>
                        </a:rPr>
                        <a:t>1</a:t>
                      </a:r>
                      <a:r>
                        <a:rPr>
                          <a:solidFill>
                            <a:srgbClr val="941100"/>
                          </a:solidFill>
                        </a:rPr>
                        <a:t>(x, y), r</a:t>
                      </a:r>
                      <a:r>
                        <a:rPr baseline="-5999">
                          <a:solidFill>
                            <a:srgbClr val="941100"/>
                          </a:solidFill>
                        </a:rPr>
                        <a:t>2</a:t>
                      </a:r>
                      <a:r>
                        <a:rPr>
                          <a:solidFill>
                            <a:srgbClr val="941100"/>
                          </a:solidFill>
                        </a:rPr>
                        <a:t>(y, z)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=&gt;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r’(x, z)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2-hope translation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1360"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941100"/>
                          </a:solidFill>
                        </a:rPr>
                        <a:t>r(x, z), r(y, z)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L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=&gt;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r’(x, y)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Triangle alignment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1360"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941100"/>
                          </a:solidFill>
                        </a:rPr>
                        <a:t>r</a:t>
                      </a:r>
                      <a:r>
                        <a:rPr baseline="-5999">
                          <a:solidFill>
                            <a:srgbClr val="941100"/>
                          </a:solidFill>
                        </a:rPr>
                        <a:t>1</a:t>
                      </a:r>
                      <a:r>
                        <a:rPr>
                          <a:solidFill>
                            <a:srgbClr val="941100"/>
                          </a:solidFill>
                        </a:rPr>
                        <a:t>(x, y), r</a:t>
                      </a:r>
                      <a:r>
                        <a:rPr baseline="-5999">
                          <a:solidFill>
                            <a:srgbClr val="941100"/>
                          </a:solidFill>
                        </a:rPr>
                        <a:t>2</a:t>
                      </a:r>
                      <a:r>
                        <a:rPr>
                          <a:solidFill>
                            <a:srgbClr val="941100"/>
                          </a:solidFill>
                        </a:rPr>
                        <a:t>(x, v)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L>
                    <a:lnB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=&gt;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3600"/>
                      </a:pPr>
                      <a:r>
                        <a:rPr>
                          <a:solidFill>
                            <a:srgbClr val="0433FF"/>
                          </a:solidFill>
                        </a:rPr>
                        <a:t>r’(x, y)</a:t>
                      </a:r>
                    </a:p>
                  </a:txBody>
                  <a:tcPr marL="50800" marR="50800" marT="50800" marB="50800" anchor="ctr" horzOverflow="overflow">
                    <a:lnB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B>
                  </a:tcPr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 dirty="0"/>
                        <a:t>Specific R-sub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R>
                    <a:lnB w="12700">
                      <a:solidFill>
                        <a:srgbClr val="3797C6"/>
                      </a:solidFill>
                      <a:custDash>
                        <a:ds d="100000" sp="200000"/>
                      </a:custDash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3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3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3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3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03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3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3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3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استفاده از 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استفاده از قوانین انجمنی</a:t>
            </a:r>
          </a:p>
        </p:txBody>
      </p:sp>
      <p:sp>
        <p:nvSpPr>
          <p:cNvPr id="10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29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062" name="استفاده از قوانین انجمنی در آموزش TransE…"/>
          <p:cNvSpPr txBox="1"/>
          <p:nvPr/>
        </p:nvSpPr>
        <p:spPr>
          <a:xfrm>
            <a:off x="748641" y="1598516"/>
            <a:ext cx="11635203" cy="3489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lnSpc>
                <a:spcPct val="200000"/>
              </a:lnSpc>
              <a:buClr>
                <a:srgbClr val="0433FF"/>
              </a:buClr>
              <a:buSzPct val="100000"/>
              <a:buChar char="๏"/>
              <a:defRPr sz="42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استفاده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قوانین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انجمنی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آموزش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TransE</a:t>
            </a:r>
            <a:endParaRPr dirty="0">
              <a:cs typeface="B Nazanin" panose="00000400000000000000" pitchFamily="2" charset="-78"/>
            </a:endParaRPr>
          </a:p>
          <a:p>
            <a:pPr marL="1409700" lvl="4" indent="-495300" algn="r" rtl="1">
              <a:lnSpc>
                <a:spcPct val="200000"/>
              </a:lnSpc>
              <a:buClr>
                <a:srgbClr val="0433FF"/>
              </a:buClr>
              <a:buSzPct val="100000"/>
              <a:buChar char="๏"/>
              <a:defRPr sz="4200"/>
            </a:pPr>
            <a:r>
              <a:rPr dirty="0">
                <a:cs typeface="B Nazanin" panose="00000400000000000000" pitchFamily="2" charset="-78"/>
              </a:rPr>
              <a:t>R-</a:t>
            </a:r>
            <a:r>
              <a:rPr dirty="0" err="1">
                <a:cs typeface="B Nazanin" panose="00000400000000000000" pitchFamily="2" charset="-78"/>
              </a:rPr>
              <a:t>Subsumption</a:t>
            </a:r>
            <a:endParaRPr dirty="0">
              <a:cs typeface="B Nazanin" panose="00000400000000000000" pitchFamily="2" charset="-78"/>
            </a:endParaRPr>
          </a:p>
          <a:p>
            <a:pPr marL="2324100" lvl="8" indent="-495300" algn="r" rtl="1">
              <a:lnSpc>
                <a:spcPct val="140000"/>
              </a:lnSpc>
              <a:buClr>
                <a:srgbClr val="0433FF"/>
              </a:buClr>
              <a:buSzPct val="100000"/>
              <a:buChar char="๏"/>
              <a:defRPr sz="4200"/>
            </a:pPr>
            <a:r>
              <a:rPr dirty="0">
                <a:cs typeface="B Nazanin" panose="00000400000000000000" pitchFamily="2" charset="-78"/>
              </a:rPr>
              <a:t>r(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 dirty="0">
                <a:cs typeface="B Nazanin" panose="00000400000000000000" pitchFamily="2" charset="-78"/>
              </a:rPr>
              <a:t>,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 dirty="0">
                <a:cs typeface="B Nazanin" panose="00000400000000000000" pitchFamily="2" charset="-78"/>
              </a:rPr>
              <a:t>) =&gt; r’(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 dirty="0">
                <a:cs typeface="B Nazanin" panose="00000400000000000000" pitchFamily="2" charset="-78"/>
              </a:rPr>
              <a:t>,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 dirty="0">
                <a:cs typeface="B Nazanin" panose="00000400000000000000" pitchFamily="2" charset="-78"/>
              </a:rPr>
              <a:t>)</a:t>
            </a:r>
          </a:p>
        </p:txBody>
      </p:sp>
      <p:sp>
        <p:nvSpPr>
          <p:cNvPr id="1063" name="|| e1 + r - e2 ||   =&gt;   || e1 + r’ - e2 ||"/>
          <p:cNvSpPr txBox="1"/>
          <p:nvPr/>
        </p:nvSpPr>
        <p:spPr>
          <a:xfrm>
            <a:off x="2121393" y="5561633"/>
            <a:ext cx="8762014" cy="810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600"/>
            </a:pP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|| e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+ r - e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|| </a:t>
            </a:r>
            <a:r>
              <a:rPr>
                <a:cs typeface="B Nazanin" panose="00000400000000000000" pitchFamily="2" charset="-78"/>
              </a:rPr>
              <a:t>  </a:t>
            </a:r>
            <a:r>
              <a:rPr>
                <a:solidFill>
                  <a:srgbClr val="941751"/>
                </a:solidFill>
                <a:cs typeface="B Nazanin" panose="00000400000000000000" pitchFamily="2" charset="-78"/>
              </a:rPr>
              <a:t>=&gt;</a:t>
            </a:r>
            <a:r>
              <a:rPr>
                <a:cs typeface="B Nazanin" panose="00000400000000000000" pitchFamily="2" charset="-78"/>
              </a:rPr>
              <a:t>   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|| e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+ r’ - e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||</a:t>
            </a:r>
          </a:p>
        </p:txBody>
      </p:sp>
      <p:sp>
        <p:nvSpPr>
          <p:cNvPr id="106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06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06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06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068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6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70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71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07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7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7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7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پایگاهدان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پایگاه‌‌دانش</a:t>
            </a:r>
          </a:p>
        </p:txBody>
      </p:sp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88274" y="9251950"/>
            <a:ext cx="61555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3</a:t>
            </a:fld>
            <a:r>
              <a:rPr lang="en-US" dirty="0" smtClean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51" name="پایگاهدانش ناهمگون…"/>
          <p:cNvSpPr txBox="1"/>
          <p:nvPr/>
        </p:nvSpPr>
        <p:spPr>
          <a:xfrm>
            <a:off x="6139757" y="2220831"/>
            <a:ext cx="6334457" cy="5408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r" rtl="1">
              <a:lnSpc>
                <a:spcPct val="130000"/>
              </a:lnSpc>
              <a:defRPr sz="4200" b="1">
                <a:latin typeface="+mj-lt"/>
                <a:ea typeface="+mj-ea"/>
                <a:cs typeface="+mj-cs"/>
                <a:sym typeface="Helvetica"/>
              </a:defRPr>
            </a:pPr>
            <a:r>
              <a:rPr lang="fa-IR" sz="4200" b="1" dirty="0">
                <a:solidFill>
                  <a:srgbClr val="0433FF"/>
                </a:solidFill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پیش‌بینی لینک:</a:t>
            </a:r>
          </a:p>
          <a:p>
            <a:pPr marL="235655" indent="-197555" algn="just" rtl="1">
              <a:lnSpc>
                <a:spcPct val="130000"/>
              </a:lnSpc>
              <a:buSzPct val="75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lang="fa-IR" sz="3200" dirty="0"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تایید یا رد کردن یک حقیقت از روی اطلاعات موجود در گراف </a:t>
            </a:r>
            <a:r>
              <a:rPr lang="fa-IR" sz="3200" dirty="0"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داده</a:t>
            </a:r>
            <a:endParaRPr lang="en-US" sz="3200" dirty="0">
              <a:latin typeface="+mj-lt"/>
              <a:ea typeface="+mj-ea"/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  <a:defRPr sz="4200" b="1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 smtClean="0">
                <a:solidFill>
                  <a:srgbClr val="0433FF"/>
                </a:solidFill>
                <a:cs typeface="B Nazanin" panose="00000400000000000000" pitchFamily="2" charset="-78"/>
              </a:rPr>
              <a:t>پایگاه‌دانش</a:t>
            </a:r>
            <a:r>
              <a:rPr dirty="0" smtClean="0">
                <a:solidFill>
                  <a:srgbClr val="0433FF"/>
                </a:solidFill>
                <a:cs typeface="B Nazanin" panose="00000400000000000000" pitchFamily="2" charset="-78"/>
              </a:rPr>
              <a:t> </a:t>
            </a:r>
            <a:r>
              <a:rPr dirty="0" err="1" smtClean="0">
                <a:solidFill>
                  <a:srgbClr val="0433FF"/>
                </a:solidFill>
                <a:cs typeface="B Nazanin" panose="00000400000000000000" pitchFamily="2" charset="-78"/>
              </a:rPr>
              <a:t>ناهمگون</a:t>
            </a:r>
            <a:endParaRPr dirty="0">
              <a:solidFill>
                <a:srgbClr val="0433FF"/>
              </a:solidFill>
              <a:cs typeface="B Nazanin" panose="00000400000000000000" pitchFamily="2" charset="-78"/>
            </a:endParaRPr>
          </a:p>
          <a:p>
            <a:pPr marL="235655" indent="-197555" algn="just" rtl="1">
              <a:lnSpc>
                <a:spcPct val="150000"/>
              </a:lnSpc>
              <a:buSzPct val="75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گرافی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که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گره‌های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آن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موجودیت‌ها</a:t>
            </a:r>
            <a:r>
              <a:rPr dirty="0">
                <a:cs typeface="B Nazanin" panose="00000400000000000000" pitchFamily="2" charset="-78"/>
              </a:rPr>
              <a:t> و یال‌های </a:t>
            </a:r>
            <a:r>
              <a:rPr dirty="0" err="1">
                <a:cs typeface="B Nazanin" panose="00000400000000000000" pitchFamily="2" charset="-78"/>
              </a:rPr>
              <a:t>آن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گونه‌های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مختلف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رابطه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مشخص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می‌کنند</a:t>
            </a:r>
            <a:r>
              <a:rPr dirty="0" smtClean="0">
                <a:cs typeface="B Nazanin" panose="00000400000000000000" pitchFamily="2" charset="-78"/>
              </a:rPr>
              <a:t>.</a:t>
            </a:r>
            <a:endParaRPr dirty="0">
              <a:cs typeface="B Nazanin" panose="00000400000000000000" pitchFamily="2" charset="-78"/>
            </a:endParaRPr>
          </a:p>
          <a:p>
            <a:pPr lvl="1" indent="444500" algn="l" rtl="1">
              <a:lnSpc>
                <a:spcPct val="150000"/>
              </a:lnSpc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>
                <a:cs typeface="B Nazanin" panose="00000400000000000000" pitchFamily="2" charset="-78"/>
              </a:rPr>
              <a:t>(head, relation, tail)</a:t>
            </a:r>
          </a:p>
        </p:txBody>
      </p:sp>
      <p:sp>
        <p:nvSpPr>
          <p:cNvPr id="153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54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55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56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" y="1842246"/>
            <a:ext cx="6053127" cy="47461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" y="1842246"/>
            <a:ext cx="6053126" cy="47461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استفاده از 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استفاده از قوانین انجمنی</a:t>
            </a:r>
          </a:p>
        </p:txBody>
      </p:sp>
      <p:sp>
        <p:nvSpPr>
          <p:cNvPr id="10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30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079" name="|| e1 + r1 - e2 || and || e2 + r2 - e3 ||…"/>
          <p:cNvSpPr txBox="1"/>
          <p:nvPr/>
        </p:nvSpPr>
        <p:spPr>
          <a:xfrm>
            <a:off x="2519801" y="5448038"/>
            <a:ext cx="7952498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/>
            </a:pP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|| 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+ r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- 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|| </a:t>
            </a:r>
            <a:r>
              <a:rPr dirty="0">
                <a:cs typeface="B Nazanin" panose="00000400000000000000" pitchFamily="2" charset="-78"/>
              </a:rPr>
              <a:t>and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|| 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+ r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- 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3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||</a:t>
            </a:r>
          </a:p>
          <a:p>
            <a:pPr>
              <a:defRPr sz="4200"/>
            </a:pPr>
            <a:r>
              <a:rPr dirty="0">
                <a:solidFill>
                  <a:srgbClr val="941751"/>
                </a:solidFill>
                <a:cs typeface="B Nazanin" panose="00000400000000000000" pitchFamily="2" charset="-78"/>
              </a:rPr>
              <a:t>=&gt;</a:t>
            </a:r>
            <a:r>
              <a:rPr dirty="0">
                <a:cs typeface="B Nazanin" panose="00000400000000000000" pitchFamily="2" charset="-78"/>
              </a:rPr>
              <a:t>   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|| 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+ r’ - 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3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||</a:t>
            </a:r>
          </a:p>
        </p:txBody>
      </p:sp>
      <p:sp>
        <p:nvSpPr>
          <p:cNvPr id="1080" name="r1 + r2 =&gt; r’…"/>
          <p:cNvSpPr txBox="1"/>
          <p:nvPr/>
        </p:nvSpPr>
        <p:spPr>
          <a:xfrm>
            <a:off x="1907392" y="7255431"/>
            <a:ext cx="919001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/>
            </a:pP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r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+ r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=&gt; r’</a:t>
            </a:r>
          </a:p>
          <a:p>
            <a:pPr>
              <a:defRPr sz="4200"/>
            </a:pP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|| e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+ r’ - e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3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||   </a:t>
            </a:r>
            <a:r>
              <a:rPr>
                <a:solidFill>
                  <a:srgbClr val="941751"/>
                </a:solidFill>
                <a:cs typeface="B Nazanin" panose="00000400000000000000" pitchFamily="2" charset="-78"/>
              </a:rPr>
              <a:t>=&gt;</a:t>
            </a:r>
            <a:r>
              <a:rPr>
                <a:cs typeface="B Nazanin" panose="00000400000000000000" pitchFamily="2" charset="-78"/>
              </a:rPr>
              <a:t>   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|| e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+ r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+ r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- e</a:t>
            </a:r>
            <a:r>
              <a:rPr baseline="-5999">
                <a:solidFill>
                  <a:srgbClr val="0433FF"/>
                </a:solidFill>
                <a:cs typeface="B Nazanin" panose="00000400000000000000" pitchFamily="2" charset="-78"/>
              </a:rPr>
              <a:t>3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 ||</a:t>
            </a:r>
          </a:p>
        </p:txBody>
      </p:sp>
      <p:sp>
        <p:nvSpPr>
          <p:cNvPr id="108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08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08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08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08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8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8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8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089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9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91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92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093" name="استفاده از قوانین انجمنی در آموزش TransE…"/>
          <p:cNvSpPr txBox="1"/>
          <p:nvPr/>
        </p:nvSpPr>
        <p:spPr>
          <a:xfrm>
            <a:off x="748641" y="1585816"/>
            <a:ext cx="11635203" cy="3489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lnSpc>
                <a:spcPct val="200000"/>
              </a:lnSpc>
              <a:buClr>
                <a:srgbClr val="0433FF"/>
              </a:buClr>
              <a:buSzPct val="100000"/>
              <a:buChar char="๏"/>
              <a:defRPr sz="42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استفاده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قوانین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انجمنی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آموزش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TransE</a:t>
            </a:r>
            <a:endParaRPr dirty="0">
              <a:cs typeface="B Nazanin" panose="00000400000000000000" pitchFamily="2" charset="-78"/>
            </a:endParaRPr>
          </a:p>
          <a:p>
            <a:pPr marL="1409700" lvl="4" indent="-495300" algn="r" rtl="1">
              <a:lnSpc>
                <a:spcPct val="200000"/>
              </a:lnSpc>
              <a:buClr>
                <a:srgbClr val="0433FF"/>
              </a:buClr>
              <a:buSzPct val="100000"/>
              <a:buChar char="๏"/>
              <a:defRPr sz="4200"/>
            </a:pPr>
            <a:r>
              <a:rPr dirty="0">
                <a:cs typeface="B Nazanin" panose="00000400000000000000" pitchFamily="2" charset="-78"/>
              </a:rPr>
              <a:t>2-hope translation</a:t>
            </a:r>
          </a:p>
          <a:p>
            <a:pPr marL="2324100" lvl="8" indent="-495300" algn="r" rtl="1">
              <a:lnSpc>
                <a:spcPct val="140000"/>
              </a:lnSpc>
              <a:buClr>
                <a:srgbClr val="0433FF"/>
              </a:buClr>
              <a:buSzPct val="100000"/>
              <a:buChar char="๏"/>
              <a:defRPr sz="4200"/>
            </a:pPr>
            <a:r>
              <a:rPr dirty="0">
                <a:cs typeface="B Nazanin" panose="00000400000000000000" pitchFamily="2" charset="-78"/>
              </a:rPr>
              <a:t>r</a:t>
            </a:r>
            <a:r>
              <a:rPr baseline="-5999" dirty="0">
                <a:cs typeface="B Nazanin" panose="00000400000000000000" pitchFamily="2" charset="-78"/>
              </a:rPr>
              <a:t>1</a:t>
            </a:r>
            <a:r>
              <a:rPr dirty="0">
                <a:cs typeface="B Nazanin" panose="00000400000000000000" pitchFamily="2" charset="-78"/>
              </a:rPr>
              <a:t>(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 dirty="0">
                <a:cs typeface="B Nazanin" panose="00000400000000000000" pitchFamily="2" charset="-78"/>
              </a:rPr>
              <a:t>, 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 dirty="0">
                <a:cs typeface="B Nazanin" panose="00000400000000000000" pitchFamily="2" charset="-78"/>
              </a:rPr>
              <a:t>) , r</a:t>
            </a:r>
            <a:r>
              <a:rPr baseline="-5999" dirty="0">
                <a:cs typeface="B Nazanin" panose="00000400000000000000" pitchFamily="2" charset="-78"/>
              </a:rPr>
              <a:t>2</a:t>
            </a:r>
            <a:r>
              <a:rPr dirty="0">
                <a:cs typeface="B Nazanin" panose="00000400000000000000" pitchFamily="2" charset="-78"/>
              </a:rPr>
              <a:t>(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2</a:t>
            </a:r>
            <a:r>
              <a:rPr dirty="0">
                <a:cs typeface="B Nazanin" panose="00000400000000000000" pitchFamily="2" charset="-78"/>
              </a:rPr>
              <a:t>, 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3</a:t>
            </a:r>
            <a:r>
              <a:rPr dirty="0">
                <a:cs typeface="B Nazanin" panose="00000400000000000000" pitchFamily="2" charset="-78"/>
              </a:rPr>
              <a:t>) =&gt; r’(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1</a:t>
            </a:r>
            <a:r>
              <a:rPr dirty="0">
                <a:cs typeface="B Nazanin" panose="00000400000000000000" pitchFamily="2" charset="-78"/>
              </a:rPr>
              <a:t>, 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e</a:t>
            </a:r>
            <a:r>
              <a:rPr baseline="-5999" dirty="0">
                <a:solidFill>
                  <a:srgbClr val="0433FF"/>
                </a:solidFill>
                <a:cs typeface="B Nazanin" panose="00000400000000000000" pitchFamily="2" charset="-78"/>
              </a:rPr>
              <a:t>3</a:t>
            </a:r>
            <a:r>
              <a:rPr dirty="0">
                <a:cs typeface="B Nazanin" panose="00000400000000000000" pitchFamily="2" charset="-78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فهرست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فهرست</a:t>
            </a:r>
          </a:p>
        </p:txBody>
      </p:sp>
      <p:sp>
        <p:nvSpPr>
          <p:cNvPr id="1098" name="مقدمه و ادبیات موضوع…"/>
          <p:cNvSpPr txBox="1">
            <a:spLocks noGrp="1"/>
          </p:cNvSpPr>
          <p:nvPr>
            <p:ph type="body" idx="1"/>
          </p:nvPr>
        </p:nvSpPr>
        <p:spPr>
          <a:xfrm>
            <a:off x="952500" y="2288926"/>
            <a:ext cx="11099800" cy="6286501"/>
          </a:xfrm>
          <a:prstGeom prst="rect">
            <a:avLst/>
          </a:prstGeom>
        </p:spPr>
        <p:txBody>
          <a:bodyPr/>
          <a:lstStyle/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sz="4074" b="1"/>
            </a:pPr>
            <a:r>
              <a:rPr dirty="0" err="1">
                <a:cs typeface="B Nazanin" panose="00000400000000000000" pitchFamily="2" charset="-78"/>
              </a:rPr>
              <a:t>مقدمه</a:t>
            </a:r>
            <a:r>
              <a:rPr dirty="0">
                <a:cs typeface="B Nazanin" panose="00000400000000000000" pitchFamily="2" charset="-78"/>
              </a:rPr>
              <a:t> و </a:t>
            </a:r>
            <a:r>
              <a:rPr dirty="0" err="1">
                <a:cs typeface="B Nazanin" panose="00000400000000000000" pitchFamily="2" charset="-78"/>
              </a:rPr>
              <a:t>ادبیات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موضوع</a:t>
            </a:r>
            <a:endParaRPr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sz="4074" b="1"/>
            </a:pPr>
            <a:r>
              <a:rPr dirty="0" err="1">
                <a:cs typeface="B Nazanin" panose="00000400000000000000" pitchFamily="2" charset="-78"/>
              </a:rPr>
              <a:t>عملکرد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روش‌های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</a:t>
            </a:r>
            <a:endParaRPr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2"/>
              </a:buBlip>
              <a:defRPr sz="4074" b="1"/>
            </a:pPr>
            <a:r>
              <a:rPr dirty="0" err="1">
                <a:cs typeface="B Nazanin" panose="00000400000000000000" pitchFamily="2" charset="-78"/>
              </a:rPr>
              <a:t>استفاده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قوانین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انجمنی</a:t>
            </a:r>
            <a:endParaRPr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>
                <a:solidFill>
                  <a:srgbClr val="0433FF"/>
                </a:solidFill>
              </a:defRPr>
            </a:pPr>
            <a:r>
              <a:rPr dirty="0" err="1">
                <a:cs typeface="B Nazanin" panose="00000400000000000000" pitchFamily="2" charset="-78"/>
              </a:rPr>
              <a:t>نتایج</a:t>
            </a:r>
            <a:r>
              <a:rPr dirty="0">
                <a:cs typeface="B Nazanin" panose="00000400000000000000" pitchFamily="2" charset="-78"/>
              </a:rPr>
              <a:t> و </a:t>
            </a:r>
            <a:r>
              <a:rPr dirty="0" err="1" smtClean="0">
                <a:cs typeface="B Nazanin" panose="00000400000000000000" pitchFamily="2" charset="-78"/>
              </a:rPr>
              <a:t>جمع‌بندی</a:t>
            </a:r>
            <a:endParaRPr dirty="0" smtClean="0">
              <a:cs typeface="B Nazanin" panose="00000400000000000000" pitchFamily="2" charset="-78"/>
            </a:endParaRPr>
          </a:p>
        </p:txBody>
      </p:sp>
      <p:sp>
        <p:nvSpPr>
          <p:cNvPr id="109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31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10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0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0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0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10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0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0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0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آزمایش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32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11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11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11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11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115" name="اعمال قانون R-subsumption"/>
          <p:cNvSpPr txBox="1"/>
          <p:nvPr/>
        </p:nvSpPr>
        <p:spPr>
          <a:xfrm>
            <a:off x="367665" y="2153526"/>
            <a:ext cx="1225565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R-subsumption</a:t>
            </a:r>
          </a:p>
        </p:txBody>
      </p:sp>
      <p:pic>
        <p:nvPicPr>
          <p:cNvPr id="1116" name="Screen Shot 1395-08-24 at 02.07.33.png" descr="Screen Shot 1395-08-24 at 02.07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8519" y="2322500"/>
            <a:ext cx="2597943" cy="410975"/>
          </a:xfrm>
          <a:prstGeom prst="rect">
            <a:avLst/>
          </a:prstGeom>
          <a:ln w="12700">
            <a:miter lim="400000"/>
          </a:ln>
        </p:spPr>
      </p:pic>
      <p:sp>
        <p:nvSpPr>
          <p:cNvPr id="1117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1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19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20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12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2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2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2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125" name="2D Column Chart"/>
          <p:cNvGraphicFramePr/>
          <p:nvPr>
            <p:extLst>
              <p:ext uri="{D42A27DB-BD31-4B8C-83A1-F6EECF244321}">
                <p14:modId xmlns:p14="http://schemas.microsoft.com/office/powerpoint/2010/main" val="2744392196"/>
              </p:ext>
            </p:extLst>
          </p:nvPr>
        </p:nvGraphicFramePr>
        <p:xfrm>
          <a:off x="84929" y="3433178"/>
          <a:ext cx="5835317" cy="5450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26" name="2D Column Chart"/>
          <p:cNvGraphicFramePr/>
          <p:nvPr>
            <p:extLst>
              <p:ext uri="{D42A27DB-BD31-4B8C-83A1-F6EECF244321}">
                <p14:modId xmlns:p14="http://schemas.microsoft.com/office/powerpoint/2010/main" val="1823474059"/>
              </p:ext>
            </p:extLst>
          </p:nvPr>
        </p:nvGraphicFramePr>
        <p:xfrm>
          <a:off x="6729366" y="3369678"/>
          <a:ext cx="6240488" cy="5470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آزمایش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33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14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15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15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15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153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54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55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56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157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5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59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60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161" name="2D Column Chart"/>
          <p:cNvGraphicFramePr/>
          <p:nvPr>
            <p:extLst>
              <p:ext uri="{D42A27DB-BD31-4B8C-83A1-F6EECF244321}">
                <p14:modId xmlns:p14="http://schemas.microsoft.com/office/powerpoint/2010/main" val="2994449062"/>
              </p:ext>
            </p:extLst>
          </p:nvPr>
        </p:nvGraphicFramePr>
        <p:xfrm>
          <a:off x="84929" y="3433178"/>
          <a:ext cx="5835317" cy="5450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62" name="2D Column Chart"/>
          <p:cNvGraphicFramePr/>
          <p:nvPr>
            <p:extLst>
              <p:ext uri="{D42A27DB-BD31-4B8C-83A1-F6EECF244321}">
                <p14:modId xmlns:p14="http://schemas.microsoft.com/office/powerpoint/2010/main" val="1163801959"/>
              </p:ext>
            </p:extLst>
          </p:nvPr>
        </p:nvGraphicFramePr>
        <p:xfrm>
          <a:off x="6729366" y="3369678"/>
          <a:ext cx="6240488" cy="5470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63" name="Screen Shot 1395-08-24 at 02.08.39.png" descr="Screen Shot 1395-08-24 at 02.08.3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8291" y="2314740"/>
            <a:ext cx="2772213" cy="426495"/>
          </a:xfrm>
          <a:prstGeom prst="rect">
            <a:avLst/>
          </a:prstGeom>
          <a:ln w="12700">
            <a:miter lim="400000"/>
          </a:ln>
        </p:spPr>
      </p:pic>
      <p:sp>
        <p:nvSpPr>
          <p:cNvPr id="1164" name="اعمال قانون R-Equivalence"/>
          <p:cNvSpPr txBox="1"/>
          <p:nvPr/>
        </p:nvSpPr>
        <p:spPr>
          <a:xfrm>
            <a:off x="4100448" y="2153526"/>
            <a:ext cx="8522873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R-Equivalence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آزمایش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6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34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168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169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170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171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17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7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7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7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176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7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78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79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180" name="2D Column Chart"/>
          <p:cNvGraphicFramePr/>
          <p:nvPr>
            <p:extLst>
              <p:ext uri="{D42A27DB-BD31-4B8C-83A1-F6EECF244321}">
                <p14:modId xmlns:p14="http://schemas.microsoft.com/office/powerpoint/2010/main" val="1983717203"/>
              </p:ext>
            </p:extLst>
          </p:nvPr>
        </p:nvGraphicFramePr>
        <p:xfrm>
          <a:off x="84929" y="3433178"/>
          <a:ext cx="5835317" cy="5450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81" name="2D Column Chart"/>
          <p:cNvGraphicFramePr/>
          <p:nvPr>
            <p:extLst>
              <p:ext uri="{D42A27DB-BD31-4B8C-83A1-F6EECF244321}">
                <p14:modId xmlns:p14="http://schemas.microsoft.com/office/powerpoint/2010/main" val="3358952080"/>
              </p:ext>
            </p:extLst>
          </p:nvPr>
        </p:nvGraphicFramePr>
        <p:xfrm>
          <a:off x="6729366" y="3369678"/>
          <a:ext cx="6240488" cy="5470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82" name="اعمال قانون 2-Hops Translation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2-Hops Translation</a:t>
            </a:r>
          </a:p>
        </p:txBody>
      </p:sp>
      <p:pic>
        <p:nvPicPr>
          <p:cNvPr id="1183" name="Screen Shot 1396-02-17 at 00.02.57.png" descr="Screen Shot 1396-02-17 at 00.02.5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2015" y="2235887"/>
            <a:ext cx="4876801" cy="533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آزمایش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35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20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20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20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0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21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1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1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1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21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1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1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1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218" name="2D Column Chart"/>
          <p:cNvGraphicFramePr/>
          <p:nvPr>
            <p:extLst>
              <p:ext uri="{D42A27DB-BD31-4B8C-83A1-F6EECF244321}">
                <p14:modId xmlns:p14="http://schemas.microsoft.com/office/powerpoint/2010/main" val="2407858930"/>
              </p:ext>
            </p:extLst>
          </p:nvPr>
        </p:nvGraphicFramePr>
        <p:xfrm>
          <a:off x="84929" y="3433178"/>
          <a:ext cx="5835317" cy="5450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19" name="2D Column Chart"/>
          <p:cNvGraphicFramePr/>
          <p:nvPr>
            <p:extLst>
              <p:ext uri="{D42A27DB-BD31-4B8C-83A1-F6EECF244321}">
                <p14:modId xmlns:p14="http://schemas.microsoft.com/office/powerpoint/2010/main" val="1196488435"/>
              </p:ext>
            </p:extLst>
          </p:nvPr>
        </p:nvGraphicFramePr>
        <p:xfrm>
          <a:off x="6729366" y="3369678"/>
          <a:ext cx="6240488" cy="5470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20" name="اعمال همهی قانونها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95300" indent="-495300" algn="r" rtl="1">
              <a:buClr>
                <a:srgbClr val="0433FF"/>
              </a:buClr>
              <a:buSzPct val="100000"/>
              <a:buChar char="๏"/>
              <a:defRPr sz="4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cs typeface="B Nazanin" panose="00000400000000000000" pitchFamily="2" charset="-78"/>
                <a:sym typeface="Helvetica"/>
              </a:rPr>
              <a:t>اعمال همه‌ی قانون‌ها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Hit@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rPr>
                <a:cs typeface="B Nazanin" panose="00000400000000000000" pitchFamily="2" charset="-78"/>
              </a:rPr>
              <a:t>Hit@10</a:t>
            </a:r>
          </a:p>
        </p:txBody>
      </p:sp>
      <p:sp>
        <p:nvSpPr>
          <p:cNvPr id="14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36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40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40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40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40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1408" name="Table"/>
          <p:cNvGraphicFramePr/>
          <p:nvPr>
            <p:extLst>
              <p:ext uri="{D42A27DB-BD31-4B8C-83A1-F6EECF244321}">
                <p14:modId xmlns:p14="http://schemas.microsoft.com/office/powerpoint/2010/main" val="3109999866"/>
              </p:ext>
            </p:extLst>
          </p:nvPr>
        </p:nvGraphicFramePr>
        <p:xfrm>
          <a:off x="336562" y="3116498"/>
          <a:ext cx="12331672" cy="5273202"/>
        </p:xfrm>
        <a:graphic>
          <a:graphicData uri="http://schemas.openxmlformats.org/drawingml/2006/table">
            <a:tbl>
              <a:tblPr firstCol="1">
                <a:tableStyleId>{2708684C-4D16-4618-839F-0558EEFCDFE6}</a:tableStyleId>
              </a:tblPr>
              <a:tblGrid>
                <a:gridCol w="1541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53826">
                <a:tc gridSpan="8"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100" b="1">
                          <a:sym typeface="Helvetica"/>
                        </a:rPr>
                        <a:t>Hit@10 on Freebase 15K (%)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826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100" b="1">
                          <a:sym typeface="Helvetica"/>
                        </a:rPr>
                        <a:t>Method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orginal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R-Subsumption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R-Equivalence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2-hope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Triangle alignment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SR-Subsumption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all rules
(~improve)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RESCAL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42.1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dirty="0"/>
                        <a:t>41.9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42.3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dirty="0">
                          <a:solidFill>
                            <a:srgbClr val="388A18"/>
                          </a:solidFill>
                        </a:rPr>
                        <a:t>43.5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42.9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dirty="0"/>
                        <a:t>42.0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43.9</a:t>
                      </a:r>
                    </a:p>
                    <a:p>
                      <a:pPr defTabSz="914400">
                        <a:defRPr sz="20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(1.8%)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NTN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27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SE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39.8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40.7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41.6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41.8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41.5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40.5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43.1</a:t>
                      </a:r>
                    </a:p>
                    <a:p>
                      <a:pPr defTabSz="914400">
                        <a:defRPr sz="20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(3.3%)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46.2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47.3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47.9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46.9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46.1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50.8</a:t>
                      </a:r>
                    </a:p>
                    <a:p>
                      <a:pPr defTabSz="914400">
                        <a:defRPr sz="20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(5.7%)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915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TransH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64.4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64.8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438E22"/>
                          </a:solidFill>
                        </a:rPr>
                        <a:t>65.6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388A18"/>
                          </a:solidFill>
                        </a:rPr>
                        <a:t>65.9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65.2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64.9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rPr dirty="0"/>
                        <a:t>67.3</a:t>
                      </a:r>
                    </a:p>
                    <a:p>
                      <a:pPr defTabSz="914400">
                        <a:defRPr sz="20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rPr dirty="0"/>
                        <a:t>(2.9%)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09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1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11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12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413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14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15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16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Mean ran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Mean rank</a:t>
            </a:r>
          </a:p>
        </p:txBody>
      </p:sp>
      <p:sp>
        <p:nvSpPr>
          <p:cNvPr id="142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37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42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42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42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42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1426" name="Table"/>
          <p:cNvGraphicFramePr/>
          <p:nvPr>
            <p:extLst>
              <p:ext uri="{D42A27DB-BD31-4B8C-83A1-F6EECF244321}">
                <p14:modId xmlns:p14="http://schemas.microsoft.com/office/powerpoint/2010/main" val="2030965844"/>
              </p:ext>
            </p:extLst>
          </p:nvPr>
        </p:nvGraphicFramePr>
        <p:xfrm>
          <a:off x="336562" y="3097660"/>
          <a:ext cx="12331672" cy="5118100"/>
        </p:xfrm>
        <a:graphic>
          <a:graphicData uri="http://schemas.openxmlformats.org/drawingml/2006/table">
            <a:tbl>
              <a:tblPr firstCol="1">
                <a:tableStyleId>{2708684C-4D16-4618-839F-0558EEFCDFE6}</a:tableStyleId>
              </a:tblPr>
              <a:tblGrid>
                <a:gridCol w="1541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5414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49300">
                <a:tc gridSpan="8"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100" b="1">
                          <a:sym typeface="Helvetica"/>
                        </a:rPr>
                        <a:t>Mean rank on Freebase 15K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100" b="1">
                          <a:sym typeface="Helvetica"/>
                        </a:rPr>
                        <a:t>Method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orginal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R-Subsumption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R-Equivalence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2-hope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Triangle alignment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SR-Subsumption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all rules
(~improve)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RESCAL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683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660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649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A7124"/>
                          </a:solidFill>
                        </a:rPr>
                        <a:t>517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96F2F"/>
                          </a:solidFill>
                        </a:rPr>
                        <a:t>572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644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05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rPr sz="2600"/>
                        <a:t>484</a:t>
                      </a:r>
                      <a:r>
                        <a:t> </a:t>
                      </a:r>
                    </a:p>
                    <a:p>
                      <a:pPr defTabSz="914400">
                        <a:defRPr sz="205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(30%)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NTN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164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A7124"/>
                          </a:solidFill>
                        </a:rPr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05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-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SE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162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153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A7124"/>
                          </a:solidFill>
                        </a:rPr>
                        <a:t>141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A7124"/>
                          </a:solidFill>
                        </a:rPr>
                        <a:t>138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96F2F"/>
                          </a:solidFill>
                        </a:rPr>
                        <a:t>144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156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135</a:t>
                      </a:r>
                    </a:p>
                    <a:p>
                      <a:pPr defTabSz="914400">
                        <a:defRPr sz="205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(17%)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19050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010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125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86C25"/>
                          </a:solidFill>
                        </a:rPr>
                        <a:t>116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86C25"/>
                          </a:solidFill>
                        </a:rPr>
                        <a:t>114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>
                          <a:solidFill>
                            <a:srgbClr val="286C25"/>
                          </a:solidFill>
                        </a:rPr>
                        <a:t>116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109</a:t>
                      </a:r>
                    </a:p>
                    <a:p>
                      <a:pPr defTabSz="914400">
                        <a:defRPr sz="205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(13%)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19050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06450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600" b="1">
                          <a:sym typeface="Helvetica"/>
                        </a:rPr>
                        <a:t>TransH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87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81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05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rPr sz="2600"/>
                        <a:t>79</a:t>
                      </a:r>
                      <a:r>
                        <a:t> </a:t>
                      </a:r>
                    </a:p>
                    <a:p>
                      <a:pPr defTabSz="914400">
                        <a:defRPr sz="2050" b="1"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(10%)</a:t>
                      </a:r>
                    </a:p>
                  </a:txBody>
                  <a:tcPr marL="38100" marR="38100" marT="38100" marB="3810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 w="19050"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 w="19050">
                      <a:solidFill>
                        <a:srgbClr val="000000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27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2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29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30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43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3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3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3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مشارکت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 lang="fa-IR" dirty="0" smtClean="0">
                <a:cs typeface="B Nazanin" panose="00000400000000000000" pitchFamily="2" charset="-78"/>
              </a:rPr>
              <a:t>نوآوری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4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38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438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439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440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441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44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4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4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4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446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4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48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49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450" name="بهبود مدلهای پیشبینی لینک مبتنی بر ویژگیهای پنهان…"/>
          <p:cNvSpPr txBox="1"/>
          <p:nvPr/>
        </p:nvSpPr>
        <p:spPr>
          <a:xfrm>
            <a:off x="1417180" y="2416126"/>
            <a:ext cx="11099802" cy="4449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ct val="15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بهبود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مدل‌های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پیش‌بینی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لینک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مبتنی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ویژگی‌های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پنهان</a:t>
            </a:r>
            <a:r>
              <a:rPr lang="fa-IR"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با استفاده از قوانین انجمنی</a:t>
            </a:r>
            <a:endParaRPr lang="fa-IR" dirty="0" smtClean="0">
              <a:cs typeface="B Nazanin" panose="00000400000000000000" pitchFamily="2" charset="-78"/>
            </a:endParaRPr>
          </a:p>
          <a:p>
            <a:pPr marL="457200" lvl="1" indent="-228600" algn="just" defTabSz="457200" rtl="1">
              <a:lnSpc>
                <a:spcPct val="15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endParaRPr dirty="0">
              <a:cs typeface="B Nazanin" panose="00000400000000000000" pitchFamily="2" charset="-78"/>
            </a:endParaRPr>
          </a:p>
          <a:p>
            <a:pPr marL="457200" lvl="1" indent="-228600" algn="just" defTabSz="457200" rtl="1">
              <a:lnSpc>
                <a:spcPct val="15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ارائه‌ی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چارچوبی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برای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سنجش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نقاط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قوت</a:t>
            </a:r>
            <a:r>
              <a:rPr dirty="0">
                <a:cs typeface="B Nazanin" panose="00000400000000000000" pitchFamily="2" charset="-78"/>
              </a:rPr>
              <a:t> و </a:t>
            </a:r>
            <a:r>
              <a:rPr dirty="0" err="1">
                <a:cs typeface="B Nazanin" panose="00000400000000000000" pitchFamily="2" charset="-78"/>
              </a:rPr>
              <a:t>ضعف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روش‌های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مبتنی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ویژگی‌های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پنهان</a:t>
            </a:r>
            <a:endParaRPr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کارهای آینده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 dirty="0" err="1">
                <a:cs typeface="B Nazanin" panose="00000400000000000000" pitchFamily="2" charset="-78"/>
              </a:rPr>
              <a:t>کار‌های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آینده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4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39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45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45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45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45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458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5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60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61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46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6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6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6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466" name="استفاده از کشف جامعه (community detection) برای بهبود در فیلتر کردن نتایج روشهای ویژگیهای پنهان…"/>
          <p:cNvSpPr txBox="1"/>
          <p:nvPr/>
        </p:nvSpPr>
        <p:spPr>
          <a:xfrm>
            <a:off x="1417180" y="2416126"/>
            <a:ext cx="11099802" cy="3640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ct val="15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استفاده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کشف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جامعه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sz="2800" dirty="0">
                <a:cs typeface="B Nazanin" panose="00000400000000000000" pitchFamily="2" charset="-78"/>
              </a:rPr>
              <a:t>(community detection</a:t>
            </a:r>
            <a:r>
              <a:rPr sz="2800" dirty="0" smtClean="0">
                <a:cs typeface="B Nazanin" panose="00000400000000000000" pitchFamily="2" charset="-78"/>
              </a:rPr>
              <a:t>)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برای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فیلتر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کردن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نتایج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و حذف جواب‌های نامربوط به سوال در </a:t>
            </a:r>
            <a:r>
              <a:rPr dirty="0" err="1" smtClean="0">
                <a:cs typeface="B Nazanin" panose="00000400000000000000" pitchFamily="2" charset="-78"/>
              </a:rPr>
              <a:t>روش‌های</a:t>
            </a:r>
            <a:r>
              <a:rPr lang="fa-IR" dirty="0" smtClean="0">
                <a:cs typeface="B Nazanin" panose="00000400000000000000" pitchFamily="2" charset="-78"/>
              </a:rPr>
              <a:t> مبتنی بر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ویژگی‌های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پنهان</a:t>
            </a:r>
            <a:endParaRPr dirty="0">
              <a:cs typeface="B Nazanin" panose="00000400000000000000" pitchFamily="2" charset="-78"/>
            </a:endParaRPr>
          </a:p>
          <a:p>
            <a:pPr marL="457200" lvl="1" indent="-228600" algn="just" defTabSz="457200" rtl="1">
              <a:lnSpc>
                <a:spcPct val="15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endParaRPr dirty="0">
              <a:cs typeface="B Nazanin" panose="00000400000000000000" pitchFamily="2" charset="-78"/>
            </a:endParaRPr>
          </a:p>
          <a:p>
            <a:pPr marL="457200" lvl="1" indent="-228600" algn="just" defTabSz="457200" rtl="1">
              <a:lnSpc>
                <a:spcPct val="15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کشف</a:t>
            </a:r>
            <a:r>
              <a:rPr lang="fa-IR" dirty="0" smtClean="0">
                <a:cs typeface="B Nazanin" panose="00000400000000000000" pitchFamily="2" charset="-78"/>
              </a:rPr>
              <a:t> و استفاده‌ی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قوانین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پیچیدگی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بیشتر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smtClean="0">
                <a:cs typeface="B Nazanin" panose="00000400000000000000" pitchFamily="2" charset="-78"/>
              </a:rPr>
              <a:t>۲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مرحله</a:t>
            </a:r>
            <a:endParaRPr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پایگاهدان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پایگاه‌دانش</a:t>
            </a:r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88274" y="9251950"/>
            <a:ext cx="61555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4</a:t>
            </a:fld>
            <a:r>
              <a:rPr lang="en-US" dirty="0" smtClean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95" name="Freebase…"/>
          <p:cNvSpPr txBox="1"/>
          <p:nvPr/>
        </p:nvSpPr>
        <p:spPr>
          <a:xfrm>
            <a:off x="5002965" y="2205776"/>
            <a:ext cx="7049335" cy="59041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 defTabSz="457200" rtl="1">
              <a:spcBef>
                <a:spcPts val="1200"/>
              </a:spcBef>
              <a:defRPr sz="35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Freebase</a:t>
            </a:r>
          </a:p>
          <a:p>
            <a:pPr marL="190500" indent="-1905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قسمتی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گراف </a:t>
            </a:r>
            <a:r>
              <a:rPr dirty="0" smtClean="0">
                <a:cs typeface="B Nazanin" panose="00000400000000000000" pitchFamily="2" charset="-78"/>
              </a:rPr>
              <a:t>‌</a:t>
            </a:r>
            <a:r>
              <a:rPr dirty="0" err="1" smtClean="0">
                <a:cs typeface="B Nazanin" panose="00000400000000000000" pitchFamily="2" charset="-78"/>
              </a:rPr>
              <a:t>دانش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گوگل</a:t>
            </a:r>
            <a:r>
              <a:rPr dirty="0">
                <a:cs typeface="B Nazanin" panose="00000400000000000000" pitchFamily="2" charset="-78"/>
              </a:rPr>
              <a:t> (GKG)</a:t>
            </a:r>
          </a:p>
          <a:p>
            <a:pPr marL="208359" indent="-208359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داده‌ها</a:t>
            </a:r>
            <a:r>
              <a:rPr dirty="0">
                <a:cs typeface="B Nazanin" panose="00000400000000000000" pitchFamily="2" charset="-78"/>
              </a:rPr>
              <a:t>:</a:t>
            </a:r>
          </a:p>
          <a:p>
            <a:pPr marL="914400" lvl="3" indent="-2286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۸۰ 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میلیون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</a:t>
            </a:r>
            <a:endParaRPr dirty="0">
              <a:cs typeface="B Nazanin" panose="00000400000000000000" pitchFamily="2" charset="-78"/>
            </a:endParaRPr>
          </a:p>
          <a:p>
            <a:pPr marL="914400" lvl="3" indent="-2286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۲۰ 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هزار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رابطه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مختلف</a:t>
            </a:r>
            <a:endParaRPr dirty="0">
              <a:cs typeface="B Nazanin" panose="00000400000000000000" pitchFamily="2" charset="-78"/>
            </a:endParaRPr>
          </a:p>
          <a:p>
            <a:pPr marL="914400" lvl="3" indent="-2286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 smtClean="0">
                <a:cs typeface="B Nazanin" panose="00000400000000000000" pitchFamily="2" charset="-78"/>
              </a:rPr>
              <a:t>۱.۲ 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میلیارد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حقیقت</a:t>
            </a:r>
            <a:endParaRPr dirty="0">
              <a:cs typeface="B Nazanin" panose="00000400000000000000" pitchFamily="2" charset="-78"/>
            </a:endParaRPr>
          </a:p>
          <a:p>
            <a:pPr marL="208359" indent="-208359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نمونه</a:t>
            </a:r>
            <a:endParaRPr dirty="0">
              <a:cs typeface="B Nazanin" panose="00000400000000000000" pitchFamily="2" charset="-78"/>
            </a:endParaRPr>
          </a:p>
          <a:p>
            <a:pPr marL="822960" lvl="3" indent="-137160" algn="r" defTabSz="457200" rtl="1">
              <a:spcBef>
                <a:spcPts val="1200"/>
              </a:spcBef>
              <a:buClr>
                <a:srgbClr val="0433FF"/>
              </a:buClr>
              <a:buSzPct val="140000"/>
              <a:buChar char="•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rPr lang="en-US" dirty="0" smtClean="0">
                <a:cs typeface="B Nazanin" panose="00000400000000000000" pitchFamily="2" charset="-78"/>
              </a:rPr>
              <a:t> 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>
                <a:cs typeface="B Nazanin" panose="00000400000000000000" pitchFamily="2" charset="-78"/>
              </a:rPr>
              <a:t>(Barack Obama, </a:t>
            </a:r>
            <a:r>
              <a:rPr dirty="0" err="1">
                <a:cs typeface="B Nazanin" panose="00000400000000000000" pitchFamily="2" charset="-78"/>
              </a:rPr>
              <a:t>place_of_birth</a:t>
            </a:r>
            <a:r>
              <a:rPr dirty="0">
                <a:cs typeface="B Nazanin" panose="00000400000000000000" pitchFamily="2" charset="-78"/>
              </a:rPr>
              <a:t>, </a:t>
            </a:r>
            <a:r>
              <a:rPr dirty="0" err="1">
                <a:cs typeface="B Nazanin" panose="00000400000000000000" pitchFamily="2" charset="-78"/>
              </a:rPr>
              <a:t>Hawai</a:t>
            </a:r>
            <a:r>
              <a:rPr dirty="0" smtClean="0">
                <a:cs typeface="B Nazanin" panose="00000400000000000000" pitchFamily="2" charset="-78"/>
              </a:rPr>
              <a:t>)</a:t>
            </a:r>
            <a:r>
              <a:rPr lang="en-US" dirty="0" smtClean="0">
                <a:cs typeface="B Nazanin" panose="00000400000000000000" pitchFamily="2" charset="-78"/>
              </a:rPr>
              <a:t> </a:t>
            </a:r>
            <a:endParaRPr dirty="0">
              <a:cs typeface="B Nazanin" panose="00000400000000000000" pitchFamily="2" charset="-78"/>
            </a:endParaRPr>
          </a:p>
          <a:p>
            <a:pPr marL="822960" lvl="3" indent="-137160" algn="r" defTabSz="457200" rtl="1">
              <a:spcBef>
                <a:spcPts val="1200"/>
              </a:spcBef>
              <a:buClr>
                <a:srgbClr val="0433FF"/>
              </a:buClr>
              <a:buSzPct val="140000"/>
              <a:buChar char="•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(Albert Einstein, </a:t>
            </a:r>
            <a:r>
              <a:rPr dirty="0" err="1">
                <a:cs typeface="B Nazanin" panose="00000400000000000000" pitchFamily="2" charset="-78"/>
              </a:rPr>
              <a:t>follows_diet</a:t>
            </a:r>
            <a:r>
              <a:rPr dirty="0">
                <a:cs typeface="B Nazanin" panose="00000400000000000000" pitchFamily="2" charset="-78"/>
              </a:rPr>
              <a:t>, Veganism</a:t>
            </a:r>
            <a:r>
              <a:rPr dirty="0" smtClean="0">
                <a:cs typeface="B Nazanin" panose="00000400000000000000" pitchFamily="2" charset="-78"/>
              </a:rPr>
              <a:t>)</a:t>
            </a:r>
            <a:r>
              <a:rPr lang="en-US" dirty="0" smtClean="0">
                <a:cs typeface="B Nazanin" panose="00000400000000000000" pitchFamily="2" charset="-78"/>
              </a:rPr>
              <a:t> </a:t>
            </a:r>
            <a:endParaRPr dirty="0">
              <a:cs typeface="B Nazanin" panose="00000400000000000000" pitchFamily="2" charset="-78"/>
            </a:endParaRPr>
          </a:p>
          <a:p>
            <a:pPr marL="822960" lvl="3" indent="-137160" algn="r" defTabSz="457200" rtl="1">
              <a:spcBef>
                <a:spcPts val="1200"/>
              </a:spcBef>
              <a:buClr>
                <a:srgbClr val="0433FF"/>
              </a:buClr>
              <a:buSzPct val="140000"/>
              <a:buChar char="•"/>
              <a:defRPr sz="20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(San Francisco, contains, Telegraph Hill</a:t>
            </a:r>
            <a:r>
              <a:rPr dirty="0" smtClean="0">
                <a:cs typeface="B Nazanin" panose="00000400000000000000" pitchFamily="2" charset="-78"/>
              </a:rPr>
              <a:t>)</a:t>
            </a:r>
            <a:r>
              <a:rPr lang="en-US" dirty="0" smtClean="0">
                <a:cs typeface="B Nazanin" panose="00000400000000000000" pitchFamily="2" charset="-78"/>
              </a:rPr>
              <a:t> 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9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9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9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9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20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20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20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20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کارهای آینده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 lang="fa-IR" dirty="0" smtClean="0">
                <a:cs typeface="B Nazanin" panose="00000400000000000000" pitchFamily="2" charset="-78"/>
              </a:rPr>
              <a:t>مقالات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4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24157" y="9251950"/>
            <a:ext cx="74379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40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45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45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45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45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458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5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60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61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46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46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46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46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466" name="استفاده از کشف جامعه (community detection) برای بهبود در فیلتر کردن نتایج روشهای ویژگیهای پنهان…"/>
          <p:cNvSpPr txBox="1"/>
          <p:nvPr/>
        </p:nvSpPr>
        <p:spPr>
          <a:xfrm>
            <a:off x="574256" y="2623944"/>
            <a:ext cx="11099802" cy="2426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>
              <a:lnSpc>
                <a:spcPct val="15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en-US" dirty="0" smtClean="0">
                <a:cs typeface="B Nazanin" panose="00000400000000000000" pitchFamily="2" charset="-78"/>
              </a:rPr>
              <a:t>A framework for evaluation and enhancement of relational learning heuristics for link prediction in knowledge graphs (to be submitted)</a:t>
            </a:r>
            <a:endParaRPr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9737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Any Question?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rtl="0"/>
            <a:r>
              <a:rPr lang="fa-IR" dirty="0">
                <a:cs typeface="B Nazanin" panose="00000400000000000000" pitchFamily="2" charset="-78"/>
              </a:rPr>
              <a:t>سوال؟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483" name="Thanks."/>
          <p:cNvSpPr txBox="1"/>
          <p:nvPr/>
        </p:nvSpPr>
        <p:spPr>
          <a:xfrm>
            <a:off x="7446178" y="7686720"/>
            <a:ext cx="4621329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rtl="1">
              <a:defRPr sz="5800" b="1">
                <a:solidFill>
                  <a:srgbClr val="464646"/>
                </a:solidFill>
                <a:effectLst>
                  <a:outerShdw blurRad="38100" dist="25400" dir="5400000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 b="0">
                <a:latin typeface="+mn-lt"/>
                <a:ea typeface="+mn-ea"/>
                <a:cs typeface="+mn-cs"/>
                <a:sym typeface="Helvetica Light"/>
              </a:defRPr>
            </a:pPr>
            <a:r>
              <a:rPr lang="fa-IR" sz="6600" dirty="0" smtClean="0">
                <a:cs typeface="B Nazanin" panose="00000400000000000000" pitchFamily="2" charset="-78"/>
              </a:rPr>
              <a:t>سپاس.</a:t>
            </a:r>
            <a:endParaRPr sz="6600" b="1" dirty="0">
              <a:cs typeface="B Nazanin" panose="00000400000000000000" pitchFamily="2" charset="-78"/>
              <a:sym typeface="Helvetica"/>
            </a:endParaRPr>
          </a:p>
        </p:txBody>
      </p:sp>
      <p:sp>
        <p:nvSpPr>
          <p:cNvPr id="14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41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3" grpId="1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الگوریتم یادگیری Tran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الگوریتم یادگیری TransE</a:t>
            </a:r>
          </a:p>
        </p:txBody>
      </p:sp>
      <p:sp>
        <p:nvSpPr>
          <p:cNvPr id="15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pic>
        <p:nvPicPr>
          <p:cNvPr id="1576" name="Screen Shot 1394-11-25 at 10.42.23.png" descr="Screen Shot 1394-11-25 at 10.42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850" y="1882526"/>
            <a:ext cx="12357100" cy="7099301"/>
          </a:xfrm>
          <a:prstGeom prst="rect">
            <a:avLst/>
          </a:prstGeom>
          <a:ln w="12700">
            <a:miter lim="400000"/>
          </a:ln>
        </p:spPr>
      </p:pic>
      <p:sp>
        <p:nvSpPr>
          <p:cNvPr id="157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57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57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58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پایگاه دانش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پایگاه‌ دانش</a:t>
            </a:r>
          </a:p>
        </p:txBody>
      </p:sp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634" y="9251950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43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62" name="استفادههای پایگاهدانش:…"/>
          <p:cNvSpPr txBox="1"/>
          <p:nvPr/>
        </p:nvSpPr>
        <p:spPr>
          <a:xfrm>
            <a:off x="1417180" y="2416126"/>
            <a:ext cx="11099802" cy="4501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just" defTabSz="457200" rtl="1">
              <a:lnSpc>
                <a:spcPts val="5900"/>
              </a:lnSpc>
              <a:spcBef>
                <a:spcPts val="1200"/>
              </a:spcBef>
              <a:defRPr sz="35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استفاده‌های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پایگاه‌دانش</a:t>
            </a:r>
            <a:r>
              <a:rPr dirty="0">
                <a:cs typeface="B Nazanin" panose="00000400000000000000" pitchFamily="2" charset="-78"/>
              </a:rPr>
              <a:t>:</a:t>
            </a:r>
          </a:p>
          <a:p>
            <a:pPr marL="1371600" lvl="5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سیستم‌های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توصیه‌گر</a:t>
            </a:r>
            <a:endParaRPr dirty="0">
              <a:cs typeface="B Nazanin" panose="00000400000000000000" pitchFamily="2" charset="-78"/>
            </a:endParaRPr>
          </a:p>
          <a:p>
            <a:pPr marL="1371600" lvl="5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سیستم‌های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تشخیص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پزشکی</a:t>
            </a:r>
            <a:endParaRPr dirty="0">
              <a:solidFill>
                <a:srgbClr val="0433FF"/>
              </a:solidFill>
              <a:cs typeface="B Nazanin" panose="00000400000000000000" pitchFamily="2" charset="-78"/>
            </a:endParaRPr>
          </a:p>
          <a:p>
            <a:pPr marL="1371600" lvl="5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پاسخ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سوالات</a:t>
            </a:r>
            <a:endParaRPr dirty="0">
              <a:cs typeface="B Nazanin" panose="00000400000000000000" pitchFamily="2" charset="-78"/>
            </a:endParaRPr>
          </a:p>
          <a:p>
            <a:pPr marL="1371600" lvl="5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smtClean="0">
                <a:cs typeface="B Nazanin" panose="00000400000000000000" pitchFamily="2" charset="-78"/>
              </a:rPr>
              <a:t>…</a:t>
            </a:r>
            <a:r>
              <a:rPr lang="en-US" dirty="0" smtClean="0">
                <a:cs typeface="B Nazanin" panose="00000400000000000000" pitchFamily="2" charset="-78"/>
              </a:rPr>
              <a:t> </a:t>
            </a:r>
            <a:endParaRPr dirty="0">
              <a:cs typeface="B Nazanin" panose="00000400000000000000" pitchFamily="2" charset="-78"/>
            </a:endParaRPr>
          </a:p>
        </p:txBody>
      </p:sp>
      <p:pic>
        <p:nvPicPr>
          <p:cNvPr id="163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6711" y="6011553"/>
            <a:ext cx="3606801" cy="2260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medicin.png" descr="medici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2702" y="4961252"/>
            <a:ext cx="3801709" cy="43612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" name="Group"/>
          <p:cNvGrpSpPr/>
          <p:nvPr/>
        </p:nvGrpSpPr>
        <p:grpSpPr>
          <a:xfrm>
            <a:off x="2655" y="4808063"/>
            <a:ext cx="5625911" cy="4919898"/>
            <a:chOff x="0" y="0"/>
            <a:chExt cx="5625910" cy="4919896"/>
          </a:xfrm>
        </p:grpSpPr>
        <p:pic>
          <p:nvPicPr>
            <p:cNvPr id="165" name="pasted-image.tiff" descr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1231636"/>
              <a:ext cx="5532390" cy="36882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" name="Rectangle"/>
            <p:cNvSpPr/>
            <p:nvPr/>
          </p:nvSpPr>
          <p:spPr>
            <a:xfrm>
              <a:off x="155884" y="0"/>
              <a:ext cx="5220622" cy="126841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167" name="WALL-E has the genre?!"/>
            <p:cNvSpPr txBox="1"/>
            <p:nvPr/>
          </p:nvSpPr>
          <p:spPr>
            <a:xfrm>
              <a:off x="470653" y="77079"/>
              <a:ext cx="5155257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>
                  <a:cs typeface="B Nazanin" panose="00000400000000000000" pitchFamily="2" charset="-78"/>
                </a:rPr>
                <a:t>WALL-E has the genre?!</a:t>
              </a:r>
            </a:p>
          </p:txBody>
        </p:sp>
        <p:sp>
          <p:nvSpPr>
            <p:cNvPr id="168" name="(WALL-E, has_genre, ?)"/>
            <p:cNvSpPr txBox="1"/>
            <p:nvPr/>
          </p:nvSpPr>
          <p:spPr>
            <a:xfrm>
              <a:off x="445626" y="723502"/>
              <a:ext cx="5078312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>
                  <a:cs typeface="B Nazanin" panose="00000400000000000000" pitchFamily="2" charset="-78"/>
                </a:rPr>
                <a:t>(WALL-E, </a:t>
              </a:r>
              <a:r>
                <a:rPr>
                  <a:solidFill>
                    <a:srgbClr val="5E5E5E"/>
                  </a:solidFill>
                  <a:cs typeface="B Nazanin" panose="00000400000000000000" pitchFamily="2" charset="-78"/>
                </a:rPr>
                <a:t>has_genre</a:t>
              </a:r>
              <a:r>
                <a:rPr>
                  <a:cs typeface="B Nazanin" panose="00000400000000000000" pitchFamily="2" charset="-78"/>
                </a:rPr>
                <a:t>, ?)</a:t>
              </a:r>
            </a:p>
          </p:txBody>
        </p:sp>
      </p:grpSp>
      <p:sp>
        <p:nvSpPr>
          <p:cNvPr id="17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7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7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7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2225806534"/>
      </p:ext>
    </p:extLst>
  </p:cSld>
  <p:clrMapOvr>
    <a:masterClrMapping/>
  </p:clrMapOvr>
  <p:transition spd="med">
    <p:push dir="r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 advAuto="0"/>
      <p:bldP spid="164" grpId="0" animBg="1" advAuto="0"/>
      <p:bldP spid="169" grpId="0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تعاریف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تعاریف</a:t>
            </a:r>
          </a:p>
        </p:txBody>
      </p:sp>
      <p:sp>
        <p:nvSpPr>
          <p:cNvPr id="1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0634" y="9251950"/>
            <a:ext cx="230832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44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8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8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8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8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85" name="پیشبینی لینک:…"/>
          <p:cNvSpPr txBox="1"/>
          <p:nvPr/>
        </p:nvSpPr>
        <p:spPr>
          <a:xfrm>
            <a:off x="6139757" y="2220831"/>
            <a:ext cx="6334457" cy="346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r" rtl="1">
              <a:lnSpc>
                <a:spcPct val="130000"/>
              </a:lnSpc>
              <a:defRPr sz="4200" b="1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solidFill>
                  <a:srgbClr val="0433FF"/>
                </a:solidFill>
                <a:cs typeface="B Nazanin" panose="00000400000000000000" pitchFamily="2" charset="-78"/>
              </a:rPr>
              <a:t>پیش‌بینی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</a:t>
            </a:r>
            <a:r>
              <a:rPr dirty="0" err="1">
                <a:solidFill>
                  <a:srgbClr val="0433FF"/>
                </a:solidFill>
                <a:cs typeface="B Nazanin" panose="00000400000000000000" pitchFamily="2" charset="-78"/>
              </a:rPr>
              <a:t>لینک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:</a:t>
            </a:r>
          </a:p>
          <a:p>
            <a:pPr marL="235655" indent="-197555" algn="just" rtl="1">
              <a:lnSpc>
                <a:spcPct val="130000"/>
              </a:lnSpc>
              <a:buSzPct val="75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تایید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یا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کردن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یک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حقیقت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روی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اطلاعات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گراف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داده</a:t>
            </a:r>
            <a:endParaRPr dirty="0">
              <a:cs typeface="B Nazanin" panose="00000400000000000000" pitchFamily="2" charset="-78"/>
            </a:endParaRPr>
          </a:p>
          <a:p>
            <a:pPr marL="235655" indent="-197555" algn="just" rtl="1">
              <a:lnSpc>
                <a:spcPct val="130000"/>
              </a:lnSpc>
              <a:buSzPct val="75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پیش‌بینی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وجود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(</a:t>
            </a:r>
            <a:r>
              <a:rPr dirty="0" err="1" smtClean="0">
                <a:cs typeface="B Nazanin" panose="00000400000000000000" pitchFamily="2" charset="-78"/>
              </a:rPr>
              <a:t>یا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احتمال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صحیح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بودن</a:t>
            </a:r>
            <a:r>
              <a:rPr lang="fa-IR" dirty="0" smtClean="0">
                <a:cs typeface="B Nazanin" panose="00000400000000000000" pitchFamily="2" charset="-78"/>
              </a:rPr>
              <a:t>)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یک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لینک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گراف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داده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186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8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88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89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5" y="4505779"/>
            <a:ext cx="6053127" cy="47461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05" y="4505779"/>
            <a:ext cx="6053126" cy="474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72655"/>
      </p:ext>
    </p:extLst>
  </p:cSld>
  <p:clrMapOvr>
    <a:masterClrMapping/>
  </p:clrMapOvr>
  <p:transition spd="med">
    <p:push dir="r"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مدل ویژگیهای پنها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مدل ویژگی‌های پنهان</a:t>
            </a:r>
          </a:p>
        </p:txBody>
      </p:sp>
      <p:sp>
        <p:nvSpPr>
          <p:cNvPr id="3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45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31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31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31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31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318" name="مساله پیشبینی وجود یا عدم وجود یک حقیقت (s, r, o) بر اساس یک تابع امتیاز (score function) است."/>
          <p:cNvSpPr txBox="1"/>
          <p:nvPr/>
        </p:nvSpPr>
        <p:spPr>
          <a:xfrm>
            <a:off x="1417180" y="2416126"/>
            <a:ext cx="11099802" cy="1615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مساله پیش‌بینی وجود یا عدم وجود یک حقیقت (s, r, o) بر اساس یک تابع امتیاز (score function) است.</a:t>
            </a:r>
          </a:p>
        </p:txBody>
      </p:sp>
      <p:sp>
        <p:nvSpPr>
          <p:cNvPr id="319" name="P[relk (subi, objj) = 1]"/>
          <p:cNvSpPr txBox="1"/>
          <p:nvPr/>
        </p:nvSpPr>
        <p:spPr>
          <a:xfrm>
            <a:off x="3762868" y="3790811"/>
            <a:ext cx="5479064" cy="8104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600"/>
            </a:pPr>
            <a:r>
              <a:rPr>
                <a:cs typeface="B Nazanin" panose="00000400000000000000" pitchFamily="2" charset="-78"/>
              </a:rPr>
              <a:t>P[rel</a:t>
            </a:r>
            <a:r>
              <a:rPr baseline="-5999">
                <a:cs typeface="B Nazanin" panose="00000400000000000000" pitchFamily="2" charset="-78"/>
              </a:rPr>
              <a:t>k</a:t>
            </a:r>
            <a:r>
              <a:rPr>
                <a:cs typeface="B Nazanin" panose="00000400000000000000" pitchFamily="2" charset="-78"/>
              </a:rPr>
              <a:t> (sub</a:t>
            </a:r>
            <a:r>
              <a:rPr baseline="-5999">
                <a:cs typeface="B Nazanin" panose="00000400000000000000" pitchFamily="2" charset="-78"/>
              </a:rPr>
              <a:t>i</a:t>
            </a:r>
            <a:r>
              <a:rPr>
                <a:cs typeface="B Nazanin" panose="00000400000000000000" pitchFamily="2" charset="-78"/>
              </a:rPr>
              <a:t>, obj</a:t>
            </a:r>
            <a:r>
              <a:rPr baseline="-5999">
                <a:cs typeface="B Nazanin" panose="00000400000000000000" pitchFamily="2" charset="-78"/>
              </a:rPr>
              <a:t>j</a:t>
            </a:r>
            <a:r>
              <a:rPr>
                <a:cs typeface="B Nazanin" panose="00000400000000000000" pitchFamily="2" charset="-78"/>
              </a:rPr>
              <a:t>) = 1]</a:t>
            </a:r>
          </a:p>
        </p:txBody>
      </p:sp>
      <p:pic>
        <p:nvPicPr>
          <p:cNvPr id="320" name="Screen Shot 1394-11-23 at 19.44.41.png" descr="Screen Shot 1394-11-23 at 19.44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18778" y="5125764"/>
            <a:ext cx="3474158" cy="39240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Screen Shot 1395-08-23 at 16.04.24.png" descr="Screen Shot 1395-08-23 at 16.04.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1186" y="5125764"/>
            <a:ext cx="3876567" cy="380129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1028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35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35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35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356" name="هر جفت ویژگی از دو موجودیت را در فضای رابطهی مورد نظر مورد بررسی قرار میدهد.…"/>
          <p:cNvSpPr txBox="1"/>
          <p:nvPr/>
        </p:nvSpPr>
        <p:spPr>
          <a:xfrm>
            <a:off x="1417180" y="2416126"/>
            <a:ext cx="11099802" cy="80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lang="fa-IR"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هر ویژگی فقط با ویژگی نظیر خود مقایسه می‌شود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357" name="Bilinear (RESCAL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a-IR" dirty="0" smtClean="0">
                <a:cs typeface="B Nazanin" panose="00000400000000000000" pitchFamily="2" charset="-78"/>
              </a:rPr>
              <a:t>روش‌های خطی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3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46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359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36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361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362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pic>
        <p:nvPicPr>
          <p:cNvPr id="24" name="Picture 23" descr="../../../../../Desktop/Screen%20Shot%201396-03-11%20at%2013.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581" y="4792031"/>
            <a:ext cx="7959442" cy="35099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0883471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37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37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38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381" name="پارامترهای درگیر:…"/>
          <p:cNvSpPr txBox="1"/>
          <p:nvPr/>
        </p:nvSpPr>
        <p:spPr>
          <a:xfrm>
            <a:off x="1417180" y="2416126"/>
            <a:ext cx="11099802" cy="3590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پارامتر‌های درگیر:</a:t>
            </a:r>
          </a:p>
          <a:p>
            <a:pPr marL="914400" lvl="3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d پارامتر برای هر موجودیت</a:t>
            </a:r>
          </a:p>
          <a:p>
            <a:pPr marL="914400" lvl="3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dxd</a:t>
            </a:r>
            <a:r>
              <a:rPr baseline="31999">
                <a:cs typeface="B Nazanin" panose="00000400000000000000" pitchFamily="2" charset="-78"/>
              </a:rPr>
              <a:t> </a:t>
            </a:r>
            <a:r>
              <a:rPr>
                <a:cs typeface="B Nazanin" panose="00000400000000000000" pitchFamily="2" charset="-78"/>
              </a:rPr>
              <a:t>پارامتر برای هر رابطه</a:t>
            </a:r>
          </a:p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برای مجموعه داده‌های بزرگ به مشکل مقیاس‌پذیری می‌خورد</a:t>
            </a:r>
          </a:p>
        </p:txBody>
      </p:sp>
      <p:sp>
        <p:nvSpPr>
          <p:cNvPr id="382" name="RESC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a-IR" dirty="0" smtClean="0">
                <a:cs typeface="B Nazanin" panose="00000400000000000000" pitchFamily="2" charset="-78"/>
              </a:rPr>
              <a:t>رسکال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3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47</a:t>
            </a:fld>
            <a:endParaRPr>
              <a:cs typeface="B Nazanin" panose="00000400000000000000" pitchFamily="2" charset="-78"/>
            </a:endParaRPr>
          </a:p>
        </p:txBody>
      </p:sp>
      <p:graphicFrame>
        <p:nvGraphicFramePr>
          <p:cNvPr id="384" name="Table"/>
          <p:cNvGraphicFramePr/>
          <p:nvPr>
            <p:extLst/>
          </p:nvPr>
        </p:nvGraphicFramePr>
        <p:xfrm>
          <a:off x="2213966" y="6084371"/>
          <a:ext cx="8576868" cy="2347892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858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8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58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73946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Method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#Params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On FB15K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3946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RESCAL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n</a:t>
                      </a:r>
                      <a:r>
                        <a:rPr baseline="-5999"/>
                        <a:t>r</a:t>
                      </a:r>
                      <a:r>
                        <a:t>d</a:t>
                      </a:r>
                      <a:r>
                        <a:rPr baseline="31999"/>
                        <a:t>2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000"/>
                        <a:t>88M (d=250)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5" name="Freebase15k:  ne=15k,  nr=1.3k"/>
          <p:cNvSpPr txBox="1"/>
          <p:nvPr/>
        </p:nvSpPr>
        <p:spPr>
          <a:xfrm>
            <a:off x="3953797" y="8499207"/>
            <a:ext cx="509720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/>
            </a:pPr>
            <a:r>
              <a:rPr>
                <a:cs typeface="B Nazanin" panose="00000400000000000000" pitchFamily="2" charset="-78"/>
              </a:rPr>
              <a:t>Freebase15k:  n</a:t>
            </a:r>
            <a:r>
              <a:rPr baseline="-5999">
                <a:cs typeface="B Nazanin" panose="00000400000000000000" pitchFamily="2" charset="-78"/>
              </a:rPr>
              <a:t>e</a:t>
            </a:r>
            <a:r>
              <a:rPr>
                <a:cs typeface="B Nazanin" panose="00000400000000000000" pitchFamily="2" charset="-78"/>
              </a:rPr>
              <a:t>=15k,  n</a:t>
            </a:r>
            <a:r>
              <a:rPr baseline="-5999">
                <a:cs typeface="B Nazanin" panose="00000400000000000000" pitchFamily="2" charset="-78"/>
              </a:rPr>
              <a:t>r</a:t>
            </a:r>
            <a:r>
              <a:rPr>
                <a:cs typeface="B Nazanin" panose="00000400000000000000" pitchFamily="2" charset="-78"/>
              </a:rPr>
              <a:t>=1.3k</a:t>
            </a:r>
          </a:p>
        </p:txBody>
      </p:sp>
    </p:spTree>
    <p:extLst>
      <p:ext uri="{BB962C8B-B14F-4D97-AF65-F5344CB8AC3E}">
        <p14:creationId xmlns:p14="http://schemas.microsoft.com/office/powerpoint/2010/main" val="235130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38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38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39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391" name="محاسبهی چند لایهای"/>
          <p:cNvSpPr txBox="1"/>
          <p:nvPr/>
        </p:nvSpPr>
        <p:spPr>
          <a:xfrm>
            <a:off x="1417180" y="2416126"/>
            <a:ext cx="11099802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محاسبه‌ی چند لایه‌ای</a:t>
            </a:r>
          </a:p>
        </p:txBody>
      </p:sp>
      <p:sp>
        <p:nvSpPr>
          <p:cNvPr id="392" name="RESCA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fa-IR" dirty="0" smtClean="0">
                <a:cs typeface="B Nazanin" panose="00000400000000000000" pitchFamily="2" charset="-78"/>
              </a:rPr>
              <a:t>رسکال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3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48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394" name="Screen Shot 1396-02-07 at 11.43.19.png" descr="Screen Shot 1396-02-07 at 11.43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8617" y="2767371"/>
            <a:ext cx="8235846" cy="1510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Screen Shot 1396-02-08 at 11.00.24.png" descr="Screen Shot 1396-02-08 at 11.00.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719" y="5717823"/>
            <a:ext cx="4882055" cy="1601925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Arrow"/>
          <p:cNvSpPr/>
          <p:nvPr/>
        </p:nvSpPr>
        <p:spPr>
          <a:xfrm rot="5400000">
            <a:off x="2106083" y="4362679"/>
            <a:ext cx="1270001" cy="1270001"/>
          </a:xfrm>
          <a:prstGeom prst="rightArrow">
            <a:avLst>
              <a:gd name="adj1" fmla="val 42316"/>
              <a:gd name="adj2" fmla="val 46674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>
              <a:cs typeface="B Nazanin" panose="00000400000000000000" pitchFamily="2" charset="-78"/>
            </a:endParaRPr>
          </a:p>
        </p:txBody>
      </p:sp>
      <p:pic>
        <p:nvPicPr>
          <p:cNvPr id="397" name="Screen Shot 1396-02-08 at 11.06.14.png" descr="Screen Shot 1396-02-08 at 11.06.1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30963" y="5107380"/>
            <a:ext cx="7073577" cy="3709997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39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400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401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3303556540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40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40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40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409" name="محاسبهی چند لایهای"/>
          <p:cNvSpPr txBox="1"/>
          <p:nvPr/>
        </p:nvSpPr>
        <p:spPr>
          <a:xfrm>
            <a:off x="1417180" y="2416126"/>
            <a:ext cx="11099802" cy="80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ادراک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چند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لایه‌ای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410" name="Multi-layer Percep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Multi-layer Perceptions</a:t>
            </a:r>
          </a:p>
        </p:txBody>
      </p:sp>
      <p:sp>
        <p:nvSpPr>
          <p:cNvPr id="4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49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412" name="Screen Shot 1396-02-08 at 11.01.07.png" descr="Screen Shot 1396-02-08 at 11.01.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6457" y="2368488"/>
            <a:ext cx="5315503" cy="2467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Screen Shot 1396-02-08 at 11.06.24.png" descr="Screen Shot 1396-02-08 at 11.06.2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98294" y="5068447"/>
            <a:ext cx="9080501" cy="4229101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41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41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41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1323014863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مسالهی پیشبینی لینک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مساله‌ی پیش‌بینی لینک</a:t>
            </a:r>
          </a:p>
        </p:txBody>
      </p:sp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88273" y="9251950"/>
            <a:ext cx="615554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5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10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211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212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213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214" name="چالشها:…"/>
          <p:cNvSpPr txBox="1"/>
          <p:nvPr/>
        </p:nvSpPr>
        <p:spPr>
          <a:xfrm>
            <a:off x="720468" y="2416126"/>
            <a:ext cx="11796514" cy="5909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just" defTabSz="457200" rtl="1">
              <a:lnSpc>
                <a:spcPts val="5500"/>
              </a:lnSpc>
              <a:spcBef>
                <a:spcPts val="1200"/>
              </a:spcBef>
              <a:defRPr sz="32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چالش‌ها</a:t>
            </a:r>
            <a:r>
              <a:rPr dirty="0">
                <a:cs typeface="B Nazanin" panose="00000400000000000000" pitchFamily="2" charset="-78"/>
              </a:rPr>
              <a:t>:</a:t>
            </a:r>
          </a:p>
          <a:p>
            <a:pPr marL="1371600" lvl="5" indent="-228600" algn="just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تعداد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ابعاد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بالا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solidFill>
                  <a:srgbClr val="5E5E5E"/>
                </a:solidFill>
                <a:cs typeface="B Nazanin" panose="00000400000000000000" pitchFamily="2" charset="-78"/>
              </a:rPr>
              <a:t>(م</a:t>
            </a:r>
            <a:r>
              <a:rPr sz="2800" dirty="0" err="1" smtClean="0">
                <a:solidFill>
                  <a:srgbClr val="5E5E5E"/>
                </a:solidFill>
                <a:cs typeface="B Nazanin" panose="00000400000000000000" pitchFamily="2" charset="-78"/>
              </a:rPr>
              <a:t>وجودیت‌ها</a:t>
            </a:r>
            <a:r>
              <a:rPr sz="2800" dirty="0">
                <a:solidFill>
                  <a:srgbClr val="5E5E5E"/>
                </a:solidFill>
                <a:cs typeface="B Nazanin" panose="00000400000000000000" pitchFamily="2" charset="-78"/>
              </a:rPr>
              <a:t>، </a:t>
            </a:r>
            <a:r>
              <a:rPr sz="2800" dirty="0" err="1">
                <a:solidFill>
                  <a:srgbClr val="5E5E5E"/>
                </a:solidFill>
                <a:cs typeface="B Nazanin" panose="00000400000000000000" pitchFamily="2" charset="-78"/>
              </a:rPr>
              <a:t>تعداد</a:t>
            </a:r>
            <a:r>
              <a:rPr sz="2800" dirty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800" dirty="0" err="1" smtClean="0">
                <a:solidFill>
                  <a:srgbClr val="5E5E5E"/>
                </a:solidFill>
                <a:cs typeface="B Nazanin" panose="00000400000000000000" pitchFamily="2" charset="-78"/>
              </a:rPr>
              <a:t>رابطه‌ها</a:t>
            </a:r>
            <a:r>
              <a:rPr lang="fa-IR" sz="2800" dirty="0">
                <a:solidFill>
                  <a:srgbClr val="5E5E5E"/>
                </a:solidFill>
                <a:cs typeface="B Nazanin" panose="00000400000000000000" pitchFamily="2" charset="-78"/>
              </a:rPr>
              <a:t>)</a:t>
            </a:r>
            <a:endParaRPr sz="2800" dirty="0">
              <a:solidFill>
                <a:srgbClr val="5E5E5E"/>
              </a:solidFill>
              <a:cs typeface="B Nazanin" panose="00000400000000000000" pitchFamily="2" charset="-78"/>
            </a:endParaRPr>
          </a:p>
          <a:p>
            <a:pPr marL="1371600" lvl="5" indent="-228600" algn="just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بشدت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خلوت</a:t>
            </a:r>
            <a:r>
              <a:rPr dirty="0">
                <a:cs typeface="B Nazanin" panose="00000400000000000000" pitchFamily="2" charset="-78"/>
              </a:rPr>
              <a:t> (sparse)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</a:t>
            </a:r>
            <a:r>
              <a:rPr lang="fa-IR" dirty="0" smtClean="0">
                <a:solidFill>
                  <a:srgbClr val="0433FF"/>
                </a:solidFill>
                <a:cs typeface="B Nazanin" panose="00000400000000000000" pitchFamily="2" charset="-78"/>
              </a:rPr>
              <a:t> </a:t>
            </a:r>
            <a:r>
              <a:rPr lang="fa-IR" sz="2800" dirty="0" smtClean="0">
                <a:solidFill>
                  <a:srgbClr val="5E5E5E"/>
                </a:solidFill>
                <a:cs typeface="B Nazanin" panose="00000400000000000000" pitchFamily="2" charset="-78"/>
              </a:rPr>
              <a:t>(</a:t>
            </a:r>
            <a:r>
              <a:rPr sz="2800" dirty="0" err="1" smtClean="0">
                <a:solidFill>
                  <a:srgbClr val="5E5E5E"/>
                </a:solidFill>
                <a:cs typeface="B Nazanin" panose="00000400000000000000" pitchFamily="2" charset="-78"/>
              </a:rPr>
              <a:t>تعداد</a:t>
            </a:r>
            <a:r>
              <a:rPr sz="2800" dirty="0" smtClean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800" dirty="0" err="1">
                <a:solidFill>
                  <a:srgbClr val="5E5E5E"/>
                </a:solidFill>
                <a:cs typeface="B Nazanin" panose="00000400000000000000" pitchFamily="2" charset="-78"/>
              </a:rPr>
              <a:t>لینک‌های</a:t>
            </a:r>
            <a:r>
              <a:rPr sz="2800" dirty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800" dirty="0" err="1">
                <a:solidFill>
                  <a:srgbClr val="5E5E5E"/>
                </a:solidFill>
                <a:cs typeface="B Nazanin" panose="00000400000000000000" pitchFamily="2" charset="-78"/>
              </a:rPr>
              <a:t>صحیح</a:t>
            </a:r>
            <a:r>
              <a:rPr sz="2800" dirty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800" dirty="0" err="1">
                <a:solidFill>
                  <a:srgbClr val="5E5E5E"/>
                </a:solidFill>
                <a:cs typeface="B Nazanin" panose="00000400000000000000" pitchFamily="2" charset="-78"/>
              </a:rPr>
              <a:t>بسیار</a:t>
            </a:r>
            <a:r>
              <a:rPr sz="2800" dirty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800" dirty="0" err="1">
                <a:solidFill>
                  <a:srgbClr val="5E5E5E"/>
                </a:solidFill>
                <a:cs typeface="B Nazanin" panose="00000400000000000000" pitchFamily="2" charset="-78"/>
              </a:rPr>
              <a:t>کم</a:t>
            </a:r>
            <a:r>
              <a:rPr sz="2800" dirty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800" dirty="0" err="1" smtClean="0">
                <a:solidFill>
                  <a:srgbClr val="5E5E5E"/>
                </a:solidFill>
                <a:cs typeface="B Nazanin" panose="00000400000000000000" pitchFamily="2" charset="-78"/>
              </a:rPr>
              <a:t>است</a:t>
            </a:r>
            <a:r>
              <a:rPr lang="fa-IR" sz="2800" dirty="0">
                <a:solidFill>
                  <a:srgbClr val="5E5E5E"/>
                </a:solidFill>
                <a:cs typeface="B Nazanin" panose="00000400000000000000" pitchFamily="2" charset="-78"/>
              </a:rPr>
              <a:t>)</a:t>
            </a:r>
            <a:endParaRPr dirty="0">
              <a:solidFill>
                <a:srgbClr val="0433FF"/>
              </a:solidFill>
              <a:cs typeface="B Nazanin" panose="00000400000000000000" pitchFamily="2" charset="-78"/>
            </a:endParaRPr>
          </a:p>
          <a:p>
            <a:pPr marL="1371600" lvl="5" indent="-228600" algn="just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داده‌های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نویز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دار</a:t>
            </a:r>
            <a:r>
              <a:rPr dirty="0">
                <a:cs typeface="B Nazanin" panose="00000400000000000000" pitchFamily="2" charset="-78"/>
              </a:rPr>
              <a:t> و </a:t>
            </a:r>
            <a:r>
              <a:rPr dirty="0" err="1">
                <a:cs typeface="B Nazanin" panose="00000400000000000000" pitchFamily="2" charset="-78"/>
              </a:rPr>
              <a:t>ناکامل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lang="fa-IR" sz="2700" dirty="0" smtClean="0">
                <a:solidFill>
                  <a:srgbClr val="5E5E5E"/>
                </a:solidFill>
                <a:cs typeface="B Nazanin" panose="00000400000000000000" pitchFamily="2" charset="-78"/>
              </a:rPr>
              <a:t>(</a:t>
            </a:r>
            <a:r>
              <a:rPr sz="2700" dirty="0" err="1" smtClean="0">
                <a:solidFill>
                  <a:srgbClr val="5E5E5E"/>
                </a:solidFill>
                <a:cs typeface="B Nazanin" panose="00000400000000000000" pitchFamily="2" charset="-78"/>
              </a:rPr>
              <a:t>عدم</a:t>
            </a:r>
            <a:r>
              <a:rPr sz="2700" dirty="0" smtClean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700" dirty="0" err="1">
                <a:solidFill>
                  <a:srgbClr val="5E5E5E"/>
                </a:solidFill>
                <a:cs typeface="B Nazanin" panose="00000400000000000000" pitchFamily="2" charset="-78"/>
              </a:rPr>
              <a:t>وجود</a:t>
            </a:r>
            <a:r>
              <a:rPr sz="2700" dirty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700" dirty="0" err="1">
                <a:solidFill>
                  <a:srgbClr val="5E5E5E"/>
                </a:solidFill>
                <a:cs typeface="B Nazanin" panose="00000400000000000000" pitchFamily="2" charset="-78"/>
              </a:rPr>
              <a:t>یا</a:t>
            </a:r>
            <a:r>
              <a:rPr sz="2700" dirty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700" dirty="0" err="1">
                <a:solidFill>
                  <a:srgbClr val="5E5E5E"/>
                </a:solidFill>
                <a:cs typeface="B Nazanin" panose="00000400000000000000" pitchFamily="2" charset="-78"/>
              </a:rPr>
              <a:t>اشتباه</a:t>
            </a:r>
            <a:r>
              <a:rPr sz="2700" dirty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700" dirty="0" err="1">
                <a:solidFill>
                  <a:srgbClr val="5E5E5E"/>
                </a:solidFill>
                <a:cs typeface="B Nazanin" panose="00000400000000000000" pitchFamily="2" charset="-78"/>
              </a:rPr>
              <a:t>بودن</a:t>
            </a:r>
            <a:r>
              <a:rPr sz="2700" dirty="0">
                <a:solidFill>
                  <a:srgbClr val="5E5E5E"/>
                </a:solidFill>
                <a:cs typeface="B Nazanin" panose="00000400000000000000" pitchFamily="2" charset="-78"/>
              </a:rPr>
              <a:t> </a:t>
            </a:r>
            <a:r>
              <a:rPr sz="2700" dirty="0" err="1">
                <a:solidFill>
                  <a:srgbClr val="5E5E5E"/>
                </a:solidFill>
                <a:cs typeface="B Nazanin" panose="00000400000000000000" pitchFamily="2" charset="-78"/>
              </a:rPr>
              <a:t>رابطه‌ها</a:t>
            </a:r>
            <a:r>
              <a:rPr sz="2700" dirty="0">
                <a:solidFill>
                  <a:srgbClr val="5E5E5E"/>
                </a:solidFill>
                <a:cs typeface="B Nazanin" panose="00000400000000000000" pitchFamily="2" charset="-78"/>
              </a:rPr>
              <a:t> و </a:t>
            </a:r>
            <a:r>
              <a:rPr sz="2700" dirty="0" err="1" smtClean="0">
                <a:solidFill>
                  <a:srgbClr val="5E5E5E"/>
                </a:solidFill>
                <a:cs typeface="B Nazanin" panose="00000400000000000000" pitchFamily="2" charset="-78"/>
              </a:rPr>
              <a:t>موجودیت‌ها</a:t>
            </a:r>
            <a:r>
              <a:rPr lang="fa-IR" sz="2700" dirty="0">
                <a:solidFill>
                  <a:srgbClr val="5E5E5E"/>
                </a:solidFill>
                <a:cs typeface="B Nazanin" panose="00000400000000000000" pitchFamily="2" charset="-78"/>
              </a:rPr>
              <a:t>)</a:t>
            </a:r>
            <a:endParaRPr sz="2800" dirty="0">
              <a:solidFill>
                <a:srgbClr val="5E5E5E"/>
              </a:solidFill>
              <a:cs typeface="B Nazanin" panose="00000400000000000000" pitchFamily="2" charset="-78"/>
            </a:endParaRPr>
          </a:p>
          <a:p>
            <a:pPr algn="just" defTabSz="457200" rtl="1">
              <a:lnSpc>
                <a:spcPts val="5500"/>
              </a:lnSpc>
              <a:spcBef>
                <a:spcPts val="1200"/>
              </a:spcBef>
              <a:defRPr sz="32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راه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حل</a:t>
            </a:r>
            <a:r>
              <a:rPr dirty="0">
                <a:cs typeface="B Nazanin" panose="00000400000000000000" pitchFamily="2" charset="-78"/>
              </a:rPr>
              <a:t>؟</a:t>
            </a:r>
          </a:p>
          <a:p>
            <a:pPr marL="1511300" lvl="3" indent="-177800" algn="just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83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انتقال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مساله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فضای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برداری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تعداد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ابعاد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پایین</a:t>
            </a:r>
            <a:endParaRPr dirty="0">
              <a:cs typeface="B Nazanin" panose="00000400000000000000" pitchFamily="2" charset="-78"/>
            </a:endParaRPr>
          </a:p>
          <a:p>
            <a:pPr marL="1511300" lvl="3" indent="-177800" algn="just" defTabSz="457200" rtl="1">
              <a:lnSpc>
                <a:spcPts val="5500"/>
              </a:lnSpc>
              <a:spcBef>
                <a:spcPts val="1200"/>
              </a:spcBef>
              <a:buClr>
                <a:srgbClr val="0433FF"/>
              </a:buClr>
              <a:buSzPct val="83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یافتن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لینک‌های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صحیح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ناموجود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پایگاه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دانش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1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21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21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21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43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43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43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438" name="فاصلهی دو موجودیت را در فضای بردار رابطهی مورد نظر بدست میآوریم…"/>
          <p:cNvSpPr txBox="1"/>
          <p:nvPr/>
        </p:nvSpPr>
        <p:spPr>
          <a:xfrm>
            <a:off x="1417180" y="2416126"/>
            <a:ext cx="11099802" cy="17697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فاصله‌ی دو موجودیت را در فضای بردار رابطه‌ی مورد نظر بدست می‌آوریم</a:t>
            </a:r>
          </a:p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تابع امتیاز:</a:t>
            </a:r>
          </a:p>
        </p:txBody>
      </p:sp>
      <p:sp>
        <p:nvSpPr>
          <p:cNvPr id="439" name="Structured Embedd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rPr>
                <a:cs typeface="B Nazanin" panose="00000400000000000000" pitchFamily="2" charset="-78"/>
              </a:rPr>
              <a:t>Structured Embedding</a:t>
            </a:r>
          </a:p>
        </p:txBody>
      </p:sp>
      <p:sp>
        <p:nvSpPr>
          <p:cNvPr id="4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50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441" name="Screen Shot 1396-02-08 at 11.27.47.png" descr="Screen Shot 1396-02-08 at 11.27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039" y="3666939"/>
            <a:ext cx="9608375" cy="1460924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44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44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44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446" name="Scatter Chart"/>
          <p:cNvGraphicFramePr/>
          <p:nvPr>
            <p:extLst/>
          </p:nvPr>
        </p:nvGraphicFramePr>
        <p:xfrm>
          <a:off x="4826885" y="5646547"/>
          <a:ext cx="3665599" cy="3620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47" name="Scatter Chart"/>
          <p:cNvGraphicFramePr/>
          <p:nvPr>
            <p:extLst/>
          </p:nvPr>
        </p:nvGraphicFramePr>
        <p:xfrm>
          <a:off x="8906564" y="5646547"/>
          <a:ext cx="3665599" cy="36206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57" name="Connection Line"/>
          <p:cNvSpPr/>
          <p:nvPr/>
        </p:nvSpPr>
        <p:spPr>
          <a:xfrm>
            <a:off x="6795700" y="5915429"/>
            <a:ext cx="4071174" cy="7323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87" extrusionOk="0">
                <a:moveTo>
                  <a:pt x="0" y="10127"/>
                </a:moveTo>
                <a:cubicBezTo>
                  <a:pt x="7806" y="-5213"/>
                  <a:pt x="15006" y="-3126"/>
                  <a:pt x="21600" y="16387"/>
                </a:cubicBezTo>
              </a:path>
            </a:pathLst>
          </a:custGeom>
          <a:ln w="127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>
              <a:cs typeface="B Nazanin" panose="00000400000000000000" pitchFamily="2" charset="-78"/>
            </a:endParaRPr>
          </a:p>
        </p:txBody>
      </p:sp>
      <p:sp>
        <p:nvSpPr>
          <p:cNvPr id="458" name="Connection Line"/>
          <p:cNvSpPr/>
          <p:nvPr/>
        </p:nvSpPr>
        <p:spPr>
          <a:xfrm>
            <a:off x="5934432" y="7039117"/>
            <a:ext cx="5504836" cy="1232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7683" extrusionOk="0">
                <a:moveTo>
                  <a:pt x="0" y="14553"/>
                </a:moveTo>
                <a:cubicBezTo>
                  <a:pt x="8066" y="21600"/>
                  <a:pt x="15266" y="16749"/>
                  <a:pt x="21600" y="0"/>
                </a:cubicBezTo>
              </a:path>
            </a:pathLst>
          </a:custGeom>
          <a:ln w="127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>
              <a:cs typeface="B Nazanin" panose="00000400000000000000" pitchFamily="2" charset="-78"/>
            </a:endParaRPr>
          </a:p>
        </p:txBody>
      </p:sp>
      <p:sp>
        <p:nvSpPr>
          <p:cNvPr id="450" name="Aks"/>
          <p:cNvSpPr txBox="1"/>
          <p:nvPr/>
        </p:nvSpPr>
        <p:spPr>
          <a:xfrm>
            <a:off x="8184427" y="5231231"/>
            <a:ext cx="71814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cs typeface="B Nazanin" panose="00000400000000000000" pitchFamily="2" charset="-78"/>
              </a:rPr>
              <a:t>A</a:t>
            </a:r>
            <a:r>
              <a:rPr baseline="-5999">
                <a:cs typeface="B Nazanin" panose="00000400000000000000" pitchFamily="2" charset="-78"/>
              </a:rPr>
              <a:t>k</a:t>
            </a:r>
            <a:r>
              <a:rPr baseline="31999">
                <a:cs typeface="B Nazanin" panose="00000400000000000000" pitchFamily="2" charset="-78"/>
              </a:rPr>
              <a:t>s</a:t>
            </a:r>
          </a:p>
        </p:txBody>
      </p:sp>
      <p:sp>
        <p:nvSpPr>
          <p:cNvPr id="451" name="Ako"/>
          <p:cNvSpPr txBox="1"/>
          <p:nvPr/>
        </p:nvSpPr>
        <p:spPr>
          <a:xfrm>
            <a:off x="7964835" y="7638084"/>
            <a:ext cx="73577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cs typeface="B Nazanin" panose="00000400000000000000" pitchFamily="2" charset="-78"/>
              </a:rPr>
              <a:t>A</a:t>
            </a:r>
            <a:r>
              <a:rPr baseline="-5999">
                <a:cs typeface="B Nazanin" panose="00000400000000000000" pitchFamily="2" charset="-78"/>
              </a:rPr>
              <a:t>k</a:t>
            </a:r>
            <a:r>
              <a:rPr baseline="31999">
                <a:cs typeface="B Nazanin" panose="00000400000000000000" pitchFamily="2" charset="-78"/>
              </a:rPr>
              <a:t>o</a:t>
            </a:r>
          </a:p>
        </p:txBody>
      </p:sp>
      <p:graphicFrame>
        <p:nvGraphicFramePr>
          <p:cNvPr id="452" name="Scatter Chart"/>
          <p:cNvGraphicFramePr/>
          <p:nvPr>
            <p:extLst/>
          </p:nvPr>
        </p:nvGraphicFramePr>
        <p:xfrm>
          <a:off x="518459" y="5750929"/>
          <a:ext cx="3969062" cy="35198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59" name="Connection Line"/>
          <p:cNvSpPr/>
          <p:nvPr/>
        </p:nvSpPr>
        <p:spPr>
          <a:xfrm>
            <a:off x="1884240" y="5646126"/>
            <a:ext cx="4703331" cy="770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66" extrusionOk="0">
                <a:moveTo>
                  <a:pt x="21600" y="16566"/>
                </a:moveTo>
                <a:cubicBezTo>
                  <a:pt x="14916" y="-2238"/>
                  <a:pt x="7716" y="-5034"/>
                  <a:pt x="0" y="8179"/>
                </a:cubicBezTo>
              </a:path>
            </a:pathLst>
          </a:custGeom>
          <a:ln w="127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>
              <a:cs typeface="B Nazanin" panose="00000400000000000000" pitchFamily="2" charset="-78"/>
            </a:endParaRPr>
          </a:p>
        </p:txBody>
      </p:sp>
      <p:sp>
        <p:nvSpPr>
          <p:cNvPr id="460" name="Connection Line"/>
          <p:cNvSpPr/>
          <p:nvPr/>
        </p:nvSpPr>
        <p:spPr>
          <a:xfrm>
            <a:off x="4070380" y="8157751"/>
            <a:ext cx="1687290" cy="336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510" extrusionOk="0">
                <a:moveTo>
                  <a:pt x="21600" y="0"/>
                </a:moveTo>
                <a:cubicBezTo>
                  <a:pt x="15548" y="18995"/>
                  <a:pt x="8348" y="21600"/>
                  <a:pt x="0" y="7814"/>
                </a:cubicBezTo>
              </a:path>
            </a:pathLst>
          </a:custGeom>
          <a:ln w="127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>
              <a:cs typeface="B Nazanin" panose="00000400000000000000" pitchFamily="2" charset="-78"/>
            </a:endParaRPr>
          </a:p>
        </p:txBody>
      </p:sp>
      <p:sp>
        <p:nvSpPr>
          <p:cNvPr id="455" name="Ak’s"/>
          <p:cNvSpPr txBox="1"/>
          <p:nvPr/>
        </p:nvSpPr>
        <p:spPr>
          <a:xfrm>
            <a:off x="3428260" y="4972904"/>
            <a:ext cx="787075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cs typeface="B Nazanin" panose="00000400000000000000" pitchFamily="2" charset="-78"/>
              </a:rPr>
              <a:t>A</a:t>
            </a:r>
            <a:r>
              <a:rPr baseline="-5999">
                <a:cs typeface="B Nazanin" panose="00000400000000000000" pitchFamily="2" charset="-78"/>
              </a:rPr>
              <a:t>k’</a:t>
            </a:r>
            <a:r>
              <a:rPr baseline="31999">
                <a:cs typeface="B Nazanin" panose="00000400000000000000" pitchFamily="2" charset="-78"/>
              </a:rPr>
              <a:t>s</a:t>
            </a:r>
          </a:p>
        </p:txBody>
      </p:sp>
      <p:sp>
        <p:nvSpPr>
          <p:cNvPr id="456" name="Ak’o"/>
          <p:cNvSpPr txBox="1"/>
          <p:nvPr/>
        </p:nvSpPr>
        <p:spPr>
          <a:xfrm>
            <a:off x="4204711" y="8307485"/>
            <a:ext cx="804707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cs typeface="B Nazanin" panose="00000400000000000000" pitchFamily="2" charset="-78"/>
              </a:rPr>
              <a:t>A</a:t>
            </a:r>
            <a:r>
              <a:rPr baseline="-5999">
                <a:cs typeface="B Nazanin" panose="00000400000000000000" pitchFamily="2" charset="-78"/>
              </a:rPr>
              <a:t>k’</a:t>
            </a:r>
            <a:r>
              <a:rPr baseline="31999">
                <a:cs typeface="B Nazanin" panose="00000400000000000000" pitchFamily="2" charset="-78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447130195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48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48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48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485" name="هدف: کاهش مجموع فاصلهی موجودیتهای i منتقل شده توسط یک رابطه k با موجودیت j است."/>
          <p:cNvSpPr txBox="1"/>
          <p:nvPr/>
        </p:nvSpPr>
        <p:spPr>
          <a:xfrm>
            <a:off x="1417180" y="2416126"/>
            <a:ext cx="11099802" cy="1615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هدف</a:t>
            </a:r>
            <a:r>
              <a:rPr dirty="0">
                <a:cs typeface="B Nazanin" panose="00000400000000000000" pitchFamily="2" charset="-78"/>
              </a:rPr>
              <a:t>: </a:t>
            </a:r>
            <a:r>
              <a:rPr dirty="0" err="1">
                <a:cs typeface="B Nazanin" panose="00000400000000000000" pitchFamily="2" charset="-78"/>
              </a:rPr>
              <a:t>کاهش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مجموع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فاصله‌ی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i</a:t>
            </a:r>
            <a:r>
              <a:rPr lang="fa-IR" dirty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منتقل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شده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توسط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یک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رابطه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smtClean="0">
                <a:cs typeface="B Nazanin" panose="00000400000000000000" pitchFamily="2" charset="-78"/>
              </a:rPr>
              <a:t>k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با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smtClean="0">
                <a:cs typeface="B Nazanin" panose="00000400000000000000" pitchFamily="2" charset="-78"/>
              </a:rPr>
              <a:t>j</a:t>
            </a:r>
            <a:r>
              <a:rPr lang="fa-IR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است</a:t>
            </a:r>
            <a:r>
              <a:rPr dirty="0">
                <a:cs typeface="B Nazanin" panose="00000400000000000000" pitchFamily="2" charset="-78"/>
              </a:rPr>
              <a:t>.</a:t>
            </a:r>
          </a:p>
        </p:txBody>
      </p:sp>
      <p:sp>
        <p:nvSpPr>
          <p:cNvPr id="486" name="Tran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rPr>
                <a:cs typeface="B Nazanin" panose="00000400000000000000" pitchFamily="2" charset="-78"/>
              </a:rPr>
              <a:t>TransE</a:t>
            </a:r>
          </a:p>
        </p:txBody>
      </p:sp>
      <p:sp>
        <p:nvSpPr>
          <p:cNvPr id="4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51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488" name="Screen Shot 1394-11-25 at 10.35.42.png" descr="Screen Shot 1394-11-25 at 10.35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4490" y="5581785"/>
            <a:ext cx="5553923" cy="842848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s"/>
          <p:cNvSpPr/>
          <p:nvPr/>
        </p:nvSpPr>
        <p:spPr>
          <a:xfrm>
            <a:off x="7908054" y="5458856"/>
            <a:ext cx="729824" cy="705595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s</a:t>
            </a:r>
          </a:p>
        </p:txBody>
      </p:sp>
      <p:pic>
        <p:nvPicPr>
          <p:cNvPr id="498" name="Connection Line" descr="Connection Line"/>
          <p:cNvPicPr>
            <a:picLocks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84130" y="5137067"/>
            <a:ext cx="3350747" cy="527356"/>
          </a:xfrm>
          <a:prstGeom prst="rect">
            <a:avLst/>
          </a:prstGeom>
        </p:spPr>
      </p:pic>
      <p:sp>
        <p:nvSpPr>
          <p:cNvPr id="491" name="o"/>
          <p:cNvSpPr/>
          <p:nvPr/>
        </p:nvSpPr>
        <p:spPr>
          <a:xfrm>
            <a:off x="11739355" y="5458856"/>
            <a:ext cx="729824" cy="705595"/>
          </a:xfrm>
          <a:prstGeom prst="ellipse">
            <a:avLst/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o</a:t>
            </a:r>
          </a:p>
        </p:txBody>
      </p:sp>
      <p:sp>
        <p:nvSpPr>
          <p:cNvPr id="492" name="rk"/>
          <p:cNvSpPr txBox="1"/>
          <p:nvPr/>
        </p:nvSpPr>
        <p:spPr>
          <a:xfrm>
            <a:off x="9936051" y="4479768"/>
            <a:ext cx="45364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r</a:t>
            </a:r>
            <a:r>
              <a:rPr baseline="-5999">
                <a:cs typeface="B Nazanin" panose="00000400000000000000" pitchFamily="2" charset="-78"/>
              </a:rPr>
              <a:t>k</a:t>
            </a:r>
          </a:p>
        </p:txBody>
      </p:sp>
      <p:pic>
        <p:nvPicPr>
          <p:cNvPr id="493" name="Screen Shot 1396-02-08 at 11.50.12.png" descr="Screen Shot 1396-02-08 at 11.50.1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0325" y="3863381"/>
            <a:ext cx="6213368" cy="1114178"/>
          </a:xfrm>
          <a:prstGeom prst="rect">
            <a:avLst/>
          </a:prstGeom>
          <a:ln w="12700">
            <a:miter lim="400000"/>
          </a:ln>
        </p:spPr>
      </p:pic>
      <p:sp>
        <p:nvSpPr>
          <p:cNvPr id="49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49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49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49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792652218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rans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rPr>
                <a:cs typeface="B Nazanin" panose="00000400000000000000" pitchFamily="2" charset="-78"/>
              </a:rPr>
              <a:t>TransE</a:t>
            </a:r>
          </a:p>
        </p:txBody>
      </p:sp>
      <p:sp>
        <p:nvSpPr>
          <p:cNvPr id="5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52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503" name="در ردهبندی موجودیتها، مطلوب است که فاصلهی نمونههای منفی از نمونههای مثبت بیشتر باشد:…"/>
          <p:cNvSpPr txBox="1"/>
          <p:nvPr/>
        </p:nvSpPr>
        <p:spPr>
          <a:xfrm>
            <a:off x="230148" y="5216098"/>
            <a:ext cx="12544504" cy="3257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4000" indent="-2540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رده‌بندی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موجودیت‌ها</a:t>
            </a:r>
            <a:r>
              <a:rPr dirty="0">
                <a:cs typeface="B Nazanin" panose="00000400000000000000" pitchFamily="2" charset="-78"/>
              </a:rPr>
              <a:t>، </a:t>
            </a:r>
            <a:r>
              <a:rPr dirty="0" err="1">
                <a:cs typeface="B Nazanin" panose="00000400000000000000" pitchFamily="2" charset="-78"/>
              </a:rPr>
              <a:t>مطلوب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است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که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فاصله‌ی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نمونه‌های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منفی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نمونه‌های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مثبت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بیشتر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باشد</a:t>
            </a:r>
            <a:r>
              <a:rPr dirty="0">
                <a:cs typeface="B Nazanin" panose="00000400000000000000" pitchFamily="2" charset="-78"/>
              </a:rPr>
              <a:t>:</a:t>
            </a:r>
          </a:p>
          <a:p>
            <a:pPr marL="254000" indent="-2540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endParaRPr dirty="0">
              <a:cs typeface="B Nazanin" panose="00000400000000000000" pitchFamily="2" charset="-78"/>
            </a:endParaRPr>
          </a:p>
          <a:p>
            <a:pPr marL="254000" indent="-2540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endParaRPr dirty="0">
              <a:cs typeface="B Nazanin" panose="00000400000000000000" pitchFamily="2" charset="-78"/>
            </a:endParaRPr>
          </a:p>
          <a:p>
            <a:pPr marL="254000" indent="-2540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وقتی</a:t>
            </a:r>
            <a:r>
              <a:rPr dirty="0">
                <a:cs typeface="B Nazanin" panose="00000400000000000000" pitchFamily="2" charset="-78"/>
              </a:rPr>
              <a:t>:</a:t>
            </a:r>
          </a:p>
        </p:txBody>
      </p:sp>
      <p:pic>
        <p:nvPicPr>
          <p:cNvPr id="504" name="Screen Shot 1394-11-25 at 10.40.55.png" descr="Screen Shot 1394-11-25 at 10.40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9816" y="6197049"/>
            <a:ext cx="8597901" cy="129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05" name="Screen Shot 1394-11-25 at 10.41.01.png" descr="Screen Shot 1394-11-25 at 10.41.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69018" y="8343758"/>
            <a:ext cx="10287001" cy="1003301"/>
          </a:xfrm>
          <a:prstGeom prst="rect">
            <a:avLst/>
          </a:prstGeom>
          <a:ln w="12700">
            <a:miter lim="400000"/>
          </a:ln>
        </p:spPr>
      </p:pic>
      <p:sp>
        <p:nvSpPr>
          <p:cNvPr id="50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50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50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50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pic>
        <p:nvPicPr>
          <p:cNvPr id="510" name="Screen Shot 1395-08-23 at 16.04.24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125" y="1884948"/>
            <a:ext cx="5965371" cy="3070735"/>
          </a:xfrm>
          <a:prstGeom prst="rect">
            <a:avLst/>
          </a:prstGeom>
          <a:ln w="12700">
            <a:miter lim="400000"/>
          </a:ln>
        </p:spPr>
      </p:pic>
      <p:sp>
        <p:nvSpPr>
          <p:cNvPr id="51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51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51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51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2684528188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519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520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521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522" name="فهم روابط ۱-به-۱ و ۱-به-چند و چند-به-۱ و چند-به-چند"/>
          <p:cNvSpPr txBox="1"/>
          <p:nvPr/>
        </p:nvSpPr>
        <p:spPr>
          <a:xfrm>
            <a:off x="1417180" y="2416126"/>
            <a:ext cx="11099802" cy="804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lang="fa-IR" dirty="0" smtClean="0">
                <a:cs typeface="B Nazanin" panose="00000400000000000000" pitchFamily="2" charset="-78"/>
              </a:rPr>
              <a:t>درک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روابط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smtClean="0">
                <a:cs typeface="B Nazanin" panose="00000400000000000000" pitchFamily="2" charset="-78"/>
              </a:rPr>
              <a:t>۱-به-۱و </a:t>
            </a:r>
            <a:r>
              <a:rPr dirty="0">
                <a:cs typeface="B Nazanin" panose="00000400000000000000" pitchFamily="2" charset="-78"/>
              </a:rPr>
              <a:t>۱-به-چند و </a:t>
            </a:r>
            <a:r>
              <a:rPr dirty="0" err="1" smtClean="0">
                <a:cs typeface="B Nazanin" panose="00000400000000000000" pitchFamily="2" charset="-78"/>
              </a:rPr>
              <a:t>چند-به</a:t>
            </a:r>
            <a:r>
              <a:rPr dirty="0" smtClean="0">
                <a:cs typeface="B Nazanin" panose="00000400000000000000" pitchFamily="2" charset="-78"/>
              </a:rPr>
              <a:t>-</a:t>
            </a:r>
            <a:r>
              <a:rPr lang="fa-IR" dirty="0" smtClean="0">
                <a:cs typeface="B Nazanin" panose="00000400000000000000" pitchFamily="2" charset="-78"/>
              </a:rPr>
              <a:t>1 </a:t>
            </a:r>
            <a:r>
              <a:rPr dirty="0" smtClean="0">
                <a:cs typeface="B Nazanin" panose="00000400000000000000" pitchFamily="2" charset="-78"/>
              </a:rPr>
              <a:t>و </a:t>
            </a:r>
            <a:r>
              <a:rPr dirty="0" err="1">
                <a:cs typeface="B Nazanin" panose="00000400000000000000" pitchFamily="2" charset="-78"/>
              </a:rPr>
              <a:t>چند-به-چند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523" name="Translating on Hyperplanes (TransH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rPr>
                <a:cs typeface="B Nazanin" panose="00000400000000000000" pitchFamily="2" charset="-78"/>
              </a:rPr>
              <a:t>Translating on Hyperplanes (TransH)</a:t>
            </a:r>
          </a:p>
        </p:txBody>
      </p:sp>
      <p:sp>
        <p:nvSpPr>
          <p:cNvPr id="5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53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52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52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52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52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pic>
        <p:nvPicPr>
          <p:cNvPr id="529" name="Screen Shot 1396-02-22 at 12.29.21.png" descr="Screen Shot 1396-02-22 at 12.29.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8952" y="4676977"/>
            <a:ext cx="8934132" cy="5074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30" name="Screen Shot 1396-02-22 at 12.29.37.png" descr="Screen Shot 1396-02-22 at 12.29.3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81322" y="3542958"/>
            <a:ext cx="9180193" cy="149476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27196899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54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591" name="Screen Shot 1394-11-25 at 21.23.38.png" descr="Screen Shot 1394-11-25 at 21.23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650" y="1832369"/>
            <a:ext cx="12509500" cy="6819901"/>
          </a:xfrm>
          <a:prstGeom prst="rect">
            <a:avLst/>
          </a:prstGeom>
          <a:ln w="12700">
            <a:miter lim="400000"/>
          </a:ln>
        </p:spPr>
      </p:pic>
      <p:sp>
        <p:nvSpPr>
          <p:cNvPr id="59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59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59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59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596" name="پراکندگی موجودیت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پراکندگی موجودیت‌ها</a:t>
            </a:r>
          </a:p>
        </p:txBody>
      </p:sp>
      <p:sp>
        <p:nvSpPr>
          <p:cNvPr id="597" name="نام سریالهای تلوزیونی"/>
          <p:cNvSpPr txBox="1"/>
          <p:nvPr/>
        </p:nvSpPr>
        <p:spPr>
          <a:xfrm>
            <a:off x="1461248" y="1857938"/>
            <a:ext cx="11099802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نام سریال‌های تلوزیونی</a:t>
            </a:r>
          </a:p>
        </p:txBody>
      </p:sp>
      <p:sp>
        <p:nvSpPr>
          <p:cNvPr id="598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59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600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601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2099427203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پرسیدن سوال از مد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پرسیدن سوال از مدل</a:t>
            </a:r>
          </a:p>
        </p:txBody>
      </p:sp>
      <p:sp>
        <p:nvSpPr>
          <p:cNvPr id="6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55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605" name="Lil Wayne born in?!"/>
          <p:cNvSpPr txBox="1"/>
          <p:nvPr/>
        </p:nvSpPr>
        <p:spPr>
          <a:xfrm>
            <a:off x="522823" y="3153760"/>
            <a:ext cx="4052391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cs typeface="B Nazanin" panose="00000400000000000000" pitchFamily="2" charset="-78"/>
              </a:rPr>
              <a:t>Lil Wayne born in?!</a:t>
            </a:r>
          </a:p>
        </p:txBody>
      </p:sp>
      <p:sp>
        <p:nvSpPr>
          <p:cNvPr id="606" name="New Orleans…"/>
          <p:cNvSpPr txBox="1"/>
          <p:nvPr/>
        </p:nvSpPr>
        <p:spPr>
          <a:xfrm>
            <a:off x="5525478" y="3121266"/>
            <a:ext cx="3026470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>
                <a:solidFill>
                  <a:srgbClr val="00905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New Orleans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Atlanta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Austin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St. Louis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Toronto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New York City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Wellington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Dallas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Puerto Rico</a:t>
            </a:r>
          </a:p>
        </p:txBody>
      </p:sp>
      <p:sp>
        <p:nvSpPr>
          <p:cNvPr id="607" name="(Lil_Wayne, born_in, ?)"/>
          <p:cNvSpPr txBox="1"/>
          <p:nvPr/>
        </p:nvSpPr>
        <p:spPr>
          <a:xfrm>
            <a:off x="439497" y="3788610"/>
            <a:ext cx="487312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cs typeface="B Nazanin" panose="00000400000000000000" pitchFamily="2" charset="-78"/>
              </a:rPr>
              <a:t>(Lil_Wayne, </a:t>
            </a:r>
            <a:r>
              <a:rPr>
                <a:solidFill>
                  <a:srgbClr val="5E5E5E"/>
                </a:solidFill>
                <a:cs typeface="B Nazanin" panose="00000400000000000000" pitchFamily="2" charset="-78"/>
              </a:rPr>
              <a:t>born_in</a:t>
            </a:r>
            <a:r>
              <a:rPr>
                <a:cs typeface="B Nazanin" panose="00000400000000000000" pitchFamily="2" charset="-78"/>
              </a:rPr>
              <a:t>, ?)</a:t>
            </a:r>
          </a:p>
        </p:txBody>
      </p:sp>
      <p:sp>
        <p:nvSpPr>
          <p:cNvPr id="608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609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610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611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61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61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61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61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1067188493"/>
      </p:ext>
    </p:extLst>
  </p:cSld>
  <p:clrMapOvr>
    <a:masterClrMapping/>
  </p:clrMapOvr>
  <p:transition spd="med">
    <p:push dir="r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" grpId="0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پرسیدن سوال از مدل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پرسیدن سوال از مدل</a:t>
            </a:r>
          </a:p>
        </p:txBody>
      </p:sp>
      <p:sp>
        <p:nvSpPr>
          <p:cNvPr id="6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56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619" name="WALL-E has the genre?!"/>
          <p:cNvSpPr txBox="1"/>
          <p:nvPr/>
        </p:nvSpPr>
        <p:spPr>
          <a:xfrm>
            <a:off x="519669" y="2961381"/>
            <a:ext cx="5155258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cs typeface="B Nazanin" panose="00000400000000000000" pitchFamily="2" charset="-78"/>
              </a:rPr>
              <a:t>WALL-E has the genre?!</a:t>
            </a:r>
          </a:p>
        </p:txBody>
      </p:sp>
      <p:sp>
        <p:nvSpPr>
          <p:cNvPr id="620" name="Animations…"/>
          <p:cNvSpPr txBox="1"/>
          <p:nvPr/>
        </p:nvSpPr>
        <p:spPr>
          <a:xfrm>
            <a:off x="6084406" y="2957744"/>
            <a:ext cx="4308872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rPr>
                <a:cs typeface="B Nazanin" panose="00000400000000000000" pitchFamily="2" charset="-78"/>
              </a:rPr>
              <a:t>Animations</a:t>
            </a:r>
          </a:p>
          <a:p>
            <a:pPr algn="l"/>
            <a:r>
              <a:rPr>
                <a:cs typeface="B Nazanin" panose="00000400000000000000" pitchFamily="2" charset="-78"/>
              </a:rPr>
              <a:t>Computer Animation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Comedy film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Adventure film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Science Fiction</a:t>
            </a:r>
          </a:p>
          <a:p>
            <a:pPr algn="l">
              <a:defRPr b="1">
                <a:solidFill>
                  <a:srgbClr val="009051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Fantasy</a:t>
            </a:r>
          </a:p>
          <a:p>
            <a:pPr algn="l"/>
            <a:r>
              <a:rPr>
                <a:cs typeface="B Nazanin" panose="00000400000000000000" pitchFamily="2" charset="-78"/>
              </a:rPr>
              <a:t>Stop motion</a:t>
            </a:r>
          </a:p>
          <a:p>
            <a:pPr algn="l">
              <a:defRPr>
                <a:solidFill>
                  <a:srgbClr val="0433FF"/>
                </a:solidFill>
              </a:defRPr>
            </a:pPr>
            <a:r>
              <a:rPr>
                <a:cs typeface="B Nazanin" panose="00000400000000000000" pitchFamily="2" charset="-78"/>
              </a:rPr>
              <a:t>Satire</a:t>
            </a:r>
          </a:p>
          <a:p>
            <a:pPr algn="l"/>
            <a:r>
              <a:rPr>
                <a:cs typeface="B Nazanin" panose="00000400000000000000" pitchFamily="2" charset="-78"/>
              </a:rPr>
              <a:t>Drama</a:t>
            </a:r>
          </a:p>
        </p:txBody>
      </p:sp>
      <p:sp>
        <p:nvSpPr>
          <p:cNvPr id="621" name="(WALL-E, has_genre, ?)"/>
          <p:cNvSpPr txBox="1"/>
          <p:nvPr/>
        </p:nvSpPr>
        <p:spPr>
          <a:xfrm>
            <a:off x="494641" y="3607804"/>
            <a:ext cx="5078313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>
                <a:cs typeface="B Nazanin" panose="00000400000000000000" pitchFamily="2" charset="-78"/>
              </a:rPr>
              <a:t>(WALL-E, </a:t>
            </a:r>
            <a:r>
              <a:rPr>
                <a:solidFill>
                  <a:srgbClr val="5E5E5E"/>
                </a:solidFill>
                <a:cs typeface="B Nazanin" panose="00000400000000000000" pitchFamily="2" charset="-78"/>
              </a:rPr>
              <a:t>has_genre</a:t>
            </a:r>
            <a:r>
              <a:rPr>
                <a:cs typeface="B Nazanin" panose="00000400000000000000" pitchFamily="2" charset="-78"/>
              </a:rPr>
              <a:t>, ?)</a:t>
            </a:r>
          </a:p>
        </p:txBody>
      </p:sp>
      <p:sp>
        <p:nvSpPr>
          <p:cNvPr id="62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62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62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62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626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62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628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629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2205808343"/>
      </p:ext>
    </p:extLst>
  </p:cSld>
  <p:clrMapOvr>
    <a:masterClrMapping/>
  </p:clrMapOvr>
  <p:transition spd="med">
    <p:push dir="r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" grpId="0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57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743" name="Screen Shot 1394-11-25 at 21.28.01.png" descr="Screen Shot 1394-11-25 at 21.28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3850" y="2377342"/>
            <a:ext cx="7277100" cy="5499101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74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74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74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748" name="پراکندگی رابطه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پراکندگی رابطه‌ها</a:t>
            </a:r>
          </a:p>
        </p:txBody>
      </p:sp>
      <p:sp>
        <p:nvSpPr>
          <p:cNvPr id="749" name="بیربط بودن رابطههای نزدیک به هم"/>
          <p:cNvSpPr txBox="1"/>
          <p:nvPr/>
        </p:nvSpPr>
        <p:spPr>
          <a:xfrm>
            <a:off x="1461248" y="1857938"/>
            <a:ext cx="11099802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بی‌ربط بودن رابطه‌های نزدیک به هم</a:t>
            </a:r>
          </a:p>
        </p:txBody>
      </p:sp>
      <p:sp>
        <p:nvSpPr>
          <p:cNvPr id="75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75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75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75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245263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58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743" name="Screen Shot 1394-11-25 at 21.28.01.png" descr="Screen Shot 1394-11-25 at 21.28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63850" y="2377342"/>
            <a:ext cx="7277100" cy="5499101"/>
          </a:xfrm>
          <a:prstGeom prst="rect">
            <a:avLst/>
          </a:prstGeom>
          <a:ln w="12700">
            <a:miter lim="400000"/>
          </a:ln>
        </p:spPr>
      </p:pic>
      <p:sp>
        <p:nvSpPr>
          <p:cNvPr id="74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74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74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74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748" name="پراکندگی رابطه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پراکندگی رابطه‌ها</a:t>
            </a:r>
          </a:p>
        </p:txBody>
      </p:sp>
      <p:sp>
        <p:nvSpPr>
          <p:cNvPr id="749" name="بیربط بودن رابطههای نزدیک به هم"/>
          <p:cNvSpPr txBox="1"/>
          <p:nvPr/>
        </p:nvSpPr>
        <p:spPr>
          <a:xfrm>
            <a:off x="1461248" y="1857938"/>
            <a:ext cx="11099802" cy="8592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بی‌ربط بودن رابطه‌های نزدیک به هم</a:t>
            </a:r>
          </a:p>
        </p:txBody>
      </p:sp>
      <p:sp>
        <p:nvSpPr>
          <p:cNvPr id="75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75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75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75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239717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قوانین انجمنی</a:t>
            </a:r>
          </a:p>
        </p:txBody>
      </p:sp>
      <p:sp>
        <p:nvSpPr>
          <p:cNvPr id="7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59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787" name="Screen Shot 1394-11-25 at 12.09.18.png" descr="Screen Shot 1394-11-25 at 12.09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0" y="2657226"/>
            <a:ext cx="10769600" cy="544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8" name="Screen Shot 1394-11-25 at 12.11.42.png" descr="Screen Shot 1394-11-25 at 12.11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4600" y="2739776"/>
            <a:ext cx="10591800" cy="546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Screen Shot 1394-11-25 at 12.11.50.png" descr="Screen Shot 1394-11-25 at 12.11.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4078" y="2771526"/>
            <a:ext cx="10604501" cy="542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0" name="Screen Shot 1394-11-25 at 12.11.56.png" descr="Screen Shot 1394-11-25 at 12.11.5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38250" y="2806700"/>
            <a:ext cx="10731500" cy="530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1" name="Screen Shot 1394-11-25 at 12.12.03.png" descr="Screen Shot 1394-11-25 at 12.12.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4600" y="2698378"/>
            <a:ext cx="10718800" cy="514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2" name="Screen Shot 1394-11-25 at 12.19.23.png" descr="Screen Shot 1394-11-25 at 12.19.2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02928" y="2771526"/>
            <a:ext cx="11277601" cy="600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3" name="Screen Shot 1394-11-25 at 12.20.29.png" descr="Screen Shot 1394-11-25 at 12.20.29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74378" y="7941850"/>
            <a:ext cx="10934701" cy="965201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79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79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79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798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79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00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01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80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80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0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0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4045130760"/>
      </p:ext>
    </p:extLst>
  </p:cSld>
  <p:clrMapOvr>
    <a:masterClrMapping/>
  </p:clrMapOvr>
  <p:transition spd="med">
    <p:push dir="r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" grpId="0" animBg="1" advAuto="0"/>
      <p:bldP spid="789" grpId="0" animBg="1" advAuto="0"/>
      <p:bldP spid="790" grpId="0" animBg="1" advAuto="0"/>
      <p:bldP spid="791" grpId="0" animBg="1" advAuto="0"/>
      <p:bldP spid="792" grpId="0" animBg="1" advAuto="0"/>
      <p:bldP spid="793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فهرست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cs typeface="B Nazanin" panose="00000400000000000000" pitchFamily="2" charset="-78"/>
              </a:rPr>
              <a:t>فهرست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23" name="مقدمه و ادبیات موضوع…"/>
          <p:cNvSpPr txBox="1">
            <a:spLocks noGrp="1"/>
          </p:cNvSpPr>
          <p:nvPr>
            <p:ph type="body" idx="1"/>
          </p:nvPr>
        </p:nvSpPr>
        <p:spPr>
          <a:xfrm>
            <a:off x="952500" y="2288926"/>
            <a:ext cx="11099800" cy="628650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3"/>
              </a:buBlip>
              <a:defRPr sz="4074" b="1"/>
            </a:pPr>
            <a:r>
              <a:rPr sz="4000" dirty="0" err="1">
                <a:cs typeface="B Nazanin" panose="00000400000000000000" pitchFamily="2" charset="-78"/>
              </a:rPr>
              <a:t>مقدمه</a:t>
            </a:r>
            <a:r>
              <a:rPr sz="4000" dirty="0">
                <a:cs typeface="B Nazanin" panose="00000400000000000000" pitchFamily="2" charset="-78"/>
              </a:rPr>
              <a:t> و </a:t>
            </a:r>
            <a:r>
              <a:rPr sz="4000" dirty="0" err="1">
                <a:cs typeface="B Nazanin" panose="00000400000000000000" pitchFamily="2" charset="-78"/>
              </a:rPr>
              <a:t>ادبیات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موضوع</a:t>
            </a:r>
            <a:endParaRPr sz="4000"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4"/>
              </a:buBlip>
              <a:defRPr sz="4074" b="1">
                <a:solidFill>
                  <a:srgbClr val="0433FF"/>
                </a:solidFill>
              </a:defRPr>
            </a:pPr>
            <a:r>
              <a:rPr sz="4000" dirty="0" err="1">
                <a:cs typeface="B Nazanin" panose="00000400000000000000" pitchFamily="2" charset="-78"/>
              </a:rPr>
              <a:t>عملکرد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روش‌های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موجود</a:t>
            </a:r>
            <a:endParaRPr sz="4000"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4"/>
              </a:buBlip>
              <a:defRPr sz="4074" b="1"/>
            </a:pPr>
            <a:r>
              <a:rPr sz="4000" dirty="0" err="1">
                <a:cs typeface="B Nazanin" panose="00000400000000000000" pitchFamily="2" charset="-78"/>
              </a:rPr>
              <a:t>استفاده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از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قوانین</a:t>
            </a:r>
            <a:r>
              <a:rPr sz="4000" dirty="0">
                <a:cs typeface="B Nazanin" panose="00000400000000000000" pitchFamily="2" charset="-78"/>
              </a:rPr>
              <a:t> </a:t>
            </a:r>
            <a:r>
              <a:rPr sz="4000" dirty="0" err="1">
                <a:cs typeface="B Nazanin" panose="00000400000000000000" pitchFamily="2" charset="-78"/>
              </a:rPr>
              <a:t>انجمنی</a:t>
            </a:r>
            <a:endParaRPr sz="4000" dirty="0">
              <a:cs typeface="B Nazanin" panose="00000400000000000000" pitchFamily="2" charset="-78"/>
            </a:endParaRPr>
          </a:p>
          <a:p>
            <a:pPr marL="899286" indent="-899286" algn="r" defTabSz="566674">
              <a:lnSpc>
                <a:spcPct val="120000"/>
              </a:lnSpc>
              <a:spcBef>
                <a:spcPts val="4000"/>
              </a:spcBef>
              <a:buSzPct val="76000"/>
              <a:buBlip>
                <a:blip r:embed="rId4"/>
              </a:buBlip>
              <a:defRPr sz="4074" b="1"/>
            </a:pPr>
            <a:r>
              <a:rPr sz="4000" dirty="0" err="1">
                <a:cs typeface="B Nazanin" panose="00000400000000000000" pitchFamily="2" charset="-78"/>
              </a:rPr>
              <a:t>نتایج</a:t>
            </a:r>
            <a:r>
              <a:rPr sz="4000" dirty="0">
                <a:cs typeface="B Nazanin" panose="00000400000000000000" pitchFamily="2" charset="-78"/>
              </a:rPr>
              <a:t> و </a:t>
            </a:r>
            <a:r>
              <a:rPr sz="4000" dirty="0" err="1" smtClean="0">
                <a:cs typeface="B Nazanin" panose="00000400000000000000" pitchFamily="2" charset="-78"/>
              </a:rPr>
              <a:t>جمع‌بندی</a:t>
            </a:r>
            <a:endParaRPr sz="4000" dirty="0">
              <a:cs typeface="B Nazanin" panose="00000400000000000000" pitchFamily="2" charset="-78"/>
            </a:endParaRPr>
          </a:p>
        </p:txBody>
      </p:sp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88273" y="9251950"/>
            <a:ext cx="615554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6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2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22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22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22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u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Using Association Ru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Using Association Rules</a:t>
            </a:r>
          </a:p>
        </p:txBody>
      </p:sp>
      <p:sp>
        <p:nvSpPr>
          <p:cNvPr id="8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60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809" name="Screen Shot 1394-11-25 at 12.23.21.png" descr="Screen Shot 1394-11-25 at 12.23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0" y="1809750"/>
            <a:ext cx="8686800" cy="613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0" name="Screen Shot 1394-11-25 at 12.23.33.png" descr="Screen Shot 1394-11-25 at 12.23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" y="1841500"/>
            <a:ext cx="8902700" cy="622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1" name="Screen Shot 1394-11-25 at 12.23.41.png" descr="Screen Shot 1394-11-25 at 12.23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3400" y="1816100"/>
            <a:ext cx="9017000" cy="624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2" name="Screen Shot 1394-11-25 at 12.26.01.png" descr="Screen Shot 1394-11-25 at 12.26.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10449" y="8129066"/>
            <a:ext cx="8941860" cy="1636083"/>
          </a:xfrm>
          <a:prstGeom prst="rect">
            <a:avLst/>
          </a:prstGeom>
          <a:ln w="12700">
            <a:miter lim="400000"/>
          </a:ln>
        </p:spPr>
      </p:pic>
      <p:sp>
        <p:nvSpPr>
          <p:cNvPr id="813" name="Confidence:…"/>
          <p:cNvSpPr txBox="1"/>
          <p:nvPr/>
        </p:nvSpPr>
        <p:spPr>
          <a:xfrm>
            <a:off x="9351333" y="1952184"/>
            <a:ext cx="274434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1"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Confidence</a:t>
            </a:r>
            <a:r>
              <a:rPr>
                <a:cs typeface="B Nazanin" panose="00000400000000000000" pitchFamily="2" charset="-78"/>
              </a:rPr>
              <a:t>:</a:t>
            </a:r>
          </a:p>
          <a:p>
            <a:r>
              <a:rPr>
                <a:cs typeface="B Nazanin" panose="00000400000000000000" pitchFamily="2" charset="-78"/>
              </a:rPr>
              <a:t>2/3 = </a:t>
            </a:r>
            <a:r>
              <a:rPr>
                <a:solidFill>
                  <a:srgbClr val="009051"/>
                </a:solidFill>
                <a:cs typeface="B Nazanin" panose="00000400000000000000" pitchFamily="2" charset="-78"/>
              </a:rPr>
              <a:t>66.7%</a:t>
            </a:r>
          </a:p>
        </p:txBody>
      </p:sp>
      <p:sp>
        <p:nvSpPr>
          <p:cNvPr id="81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81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81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81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</p:spTree>
    <p:extLst>
      <p:ext uri="{BB962C8B-B14F-4D97-AF65-F5344CB8AC3E}">
        <p14:creationId xmlns:p14="http://schemas.microsoft.com/office/powerpoint/2010/main" val="294186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30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30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0" grpId="0" animBg="1" advAuto="0"/>
      <p:bldP spid="811" grpId="0" animBg="1" advAuto="0"/>
      <p:bldP spid="812" grpId="0" animBg="1" advAuto="0"/>
      <p:bldP spid="813" grpId="0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قوانین انجمنی</a:t>
            </a:r>
          </a:p>
        </p:txBody>
      </p:sp>
      <p:sp>
        <p:nvSpPr>
          <p:cNvPr id="8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61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82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82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82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82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pSp>
        <p:nvGrpSpPr>
          <p:cNvPr id="842" name="Group"/>
          <p:cNvGrpSpPr/>
          <p:nvPr/>
        </p:nvGrpSpPr>
        <p:grpSpPr>
          <a:xfrm>
            <a:off x="1830836" y="1885432"/>
            <a:ext cx="9343129" cy="4776282"/>
            <a:chOff x="0" y="-2356"/>
            <a:chExt cx="9343127" cy="4776280"/>
          </a:xfrm>
        </p:grpSpPr>
        <p:sp>
          <p:nvSpPr>
            <p:cNvPr id="825" name="A"/>
            <p:cNvSpPr/>
            <p:nvPr/>
          </p:nvSpPr>
          <p:spPr>
            <a:xfrm>
              <a:off x="1474238" y="98719"/>
              <a:ext cx="858903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A</a:t>
              </a:r>
            </a:p>
          </p:txBody>
        </p:sp>
        <p:sp>
          <p:nvSpPr>
            <p:cNvPr id="826" name="B"/>
            <p:cNvSpPr/>
            <p:nvPr/>
          </p:nvSpPr>
          <p:spPr>
            <a:xfrm>
              <a:off x="4481364" y="98719"/>
              <a:ext cx="858903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B</a:t>
              </a:r>
            </a:p>
          </p:txBody>
        </p:sp>
        <p:sp>
          <p:nvSpPr>
            <p:cNvPr id="827" name="C"/>
            <p:cNvSpPr/>
            <p:nvPr/>
          </p:nvSpPr>
          <p:spPr>
            <a:xfrm>
              <a:off x="0" y="2063187"/>
              <a:ext cx="858903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C</a:t>
              </a:r>
            </a:p>
          </p:txBody>
        </p:sp>
        <p:sp>
          <p:nvSpPr>
            <p:cNvPr id="828" name="D"/>
            <p:cNvSpPr/>
            <p:nvPr/>
          </p:nvSpPr>
          <p:spPr>
            <a:xfrm>
              <a:off x="3594280" y="2063187"/>
              <a:ext cx="858903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D</a:t>
              </a:r>
            </a:p>
          </p:txBody>
        </p:sp>
        <p:sp>
          <p:nvSpPr>
            <p:cNvPr id="829" name="E"/>
            <p:cNvSpPr/>
            <p:nvPr/>
          </p:nvSpPr>
          <p:spPr>
            <a:xfrm>
              <a:off x="5443544" y="2063187"/>
              <a:ext cx="858903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E</a:t>
              </a:r>
            </a:p>
          </p:txBody>
        </p:sp>
        <p:sp>
          <p:nvSpPr>
            <p:cNvPr id="830" name="Line"/>
            <p:cNvSpPr/>
            <p:nvPr/>
          </p:nvSpPr>
          <p:spPr>
            <a:xfrm>
              <a:off x="2310354" y="504189"/>
              <a:ext cx="2215402" cy="1"/>
            </a:xfrm>
            <a:prstGeom prst="line">
              <a:avLst/>
            </a:prstGeom>
            <a:noFill/>
            <a:ln w="50800" cap="flat">
              <a:solidFill>
                <a:srgbClr val="9411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1" name="marriedTo"/>
            <p:cNvSpPr txBox="1"/>
            <p:nvPr/>
          </p:nvSpPr>
          <p:spPr>
            <a:xfrm>
              <a:off x="2636591" y="-2356"/>
              <a:ext cx="1562928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941100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marriedTo</a:t>
              </a:r>
            </a:p>
          </p:txBody>
        </p:sp>
        <p:sp>
          <p:nvSpPr>
            <p:cNvPr id="832" name="Line"/>
            <p:cNvSpPr/>
            <p:nvPr/>
          </p:nvSpPr>
          <p:spPr>
            <a:xfrm flipV="1">
              <a:off x="3880595" y="932274"/>
              <a:ext cx="1101022" cy="1101022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3" name="Line"/>
            <p:cNvSpPr/>
            <p:nvPr/>
          </p:nvSpPr>
          <p:spPr>
            <a:xfrm flipH="1" flipV="1">
              <a:off x="4950099" y="912411"/>
              <a:ext cx="844133" cy="1112527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4" name="Line"/>
            <p:cNvSpPr/>
            <p:nvPr/>
          </p:nvSpPr>
          <p:spPr>
            <a:xfrm flipV="1">
              <a:off x="459039" y="936310"/>
              <a:ext cx="1324847" cy="1094571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5" name="Line"/>
            <p:cNvSpPr/>
            <p:nvPr/>
          </p:nvSpPr>
          <p:spPr>
            <a:xfrm flipH="1" flipV="1">
              <a:off x="1941616" y="918285"/>
              <a:ext cx="3814731" cy="1120363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6" name="Line"/>
            <p:cNvSpPr/>
            <p:nvPr/>
          </p:nvSpPr>
          <p:spPr>
            <a:xfrm flipH="1" flipV="1">
              <a:off x="1879370" y="949898"/>
              <a:ext cx="2046233" cy="1097467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7" name="F"/>
            <p:cNvSpPr/>
            <p:nvPr/>
          </p:nvSpPr>
          <p:spPr>
            <a:xfrm>
              <a:off x="8484223" y="2056830"/>
              <a:ext cx="85890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F</a:t>
              </a:r>
            </a:p>
          </p:txBody>
        </p:sp>
        <p:sp>
          <p:nvSpPr>
            <p:cNvPr id="838" name="Line"/>
            <p:cNvSpPr/>
            <p:nvPr/>
          </p:nvSpPr>
          <p:spPr>
            <a:xfrm>
              <a:off x="6285634" y="2561020"/>
              <a:ext cx="2215402" cy="1"/>
            </a:xfrm>
            <a:prstGeom prst="line">
              <a:avLst/>
            </a:prstGeom>
            <a:noFill/>
            <a:ln w="50800" cap="flat">
              <a:solidFill>
                <a:srgbClr val="9411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9" name="marriedTo"/>
            <p:cNvSpPr txBox="1"/>
            <p:nvPr/>
          </p:nvSpPr>
          <p:spPr>
            <a:xfrm>
              <a:off x="6611872" y="2054474"/>
              <a:ext cx="1562928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941100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marriedTo</a:t>
              </a:r>
            </a:p>
          </p:txBody>
        </p:sp>
        <p:sp>
          <p:nvSpPr>
            <p:cNvPr id="840" name="G"/>
            <p:cNvSpPr/>
            <p:nvPr/>
          </p:nvSpPr>
          <p:spPr>
            <a:xfrm>
              <a:off x="7779163" y="3940402"/>
              <a:ext cx="858903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G</a:t>
              </a:r>
            </a:p>
          </p:txBody>
        </p:sp>
        <p:sp>
          <p:nvSpPr>
            <p:cNvPr id="841" name="Line"/>
            <p:cNvSpPr/>
            <p:nvPr/>
          </p:nvSpPr>
          <p:spPr>
            <a:xfrm flipV="1">
              <a:off x="8244067" y="2861981"/>
              <a:ext cx="683030" cy="1104311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</p:grpSp>
      <p:grpSp>
        <p:nvGrpSpPr>
          <p:cNvPr id="847" name="Group"/>
          <p:cNvGrpSpPr/>
          <p:nvPr/>
        </p:nvGrpSpPr>
        <p:grpSpPr>
          <a:xfrm>
            <a:off x="2389193" y="2829933"/>
            <a:ext cx="7686442" cy="2999735"/>
            <a:chOff x="0" y="0"/>
            <a:chExt cx="7686441" cy="2999733"/>
          </a:xfrm>
        </p:grpSpPr>
        <p:sp>
          <p:nvSpPr>
            <p:cNvPr id="843" name="Line"/>
            <p:cNvSpPr/>
            <p:nvPr/>
          </p:nvSpPr>
          <p:spPr>
            <a:xfrm flipV="1">
              <a:off x="0" y="-1"/>
              <a:ext cx="4423260" cy="1066125"/>
            </a:xfrm>
            <a:prstGeom prst="line">
              <a:avLst/>
            </a:prstGeom>
            <a:noFill/>
            <a:ln w="38100" cap="flat">
              <a:solidFill>
                <a:srgbClr val="797979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pic>
          <p:nvPicPr>
            <p:cNvPr id="844" name="FALSE" descr="FALSE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789792">
              <a:off x="862554" y="516541"/>
              <a:ext cx="965557" cy="558801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845" name="Line"/>
            <p:cNvSpPr/>
            <p:nvPr/>
          </p:nvSpPr>
          <p:spPr>
            <a:xfrm flipH="1" flipV="1">
              <a:off x="5316524" y="1941678"/>
              <a:ext cx="2369917" cy="1058056"/>
            </a:xfrm>
            <a:prstGeom prst="line">
              <a:avLst/>
            </a:prstGeom>
            <a:noFill/>
            <a:ln w="38100" cap="flat">
              <a:solidFill>
                <a:srgbClr val="797979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pic>
          <p:nvPicPr>
            <p:cNvPr id="846" name="FALSE" descr="FALS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0106211">
              <a:off x="5889947" y="2086291"/>
              <a:ext cx="958318" cy="558801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848" name="UNKNOWN" descr="UNKNOWN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106211">
            <a:off x="7902078" y="4907766"/>
            <a:ext cx="1707638" cy="571501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grpSp>
        <p:nvGrpSpPr>
          <p:cNvPr id="854" name="Group"/>
          <p:cNvGrpSpPr/>
          <p:nvPr/>
        </p:nvGrpSpPr>
        <p:grpSpPr>
          <a:xfrm>
            <a:off x="283036" y="5467109"/>
            <a:ext cx="7027565" cy="2503517"/>
            <a:chOff x="43005" y="-1384"/>
            <a:chExt cx="7027564" cy="2503515"/>
          </a:xfrm>
        </p:grpSpPr>
        <p:sp>
          <p:nvSpPr>
            <p:cNvPr id="849" name="Standard Confidence = 2 / 4 = 0.5"/>
            <p:cNvSpPr txBox="1"/>
            <p:nvPr/>
          </p:nvSpPr>
          <p:spPr>
            <a:xfrm>
              <a:off x="43005" y="1845542"/>
              <a:ext cx="7027564" cy="656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>
                  <a:cs typeface="B Nazanin" panose="00000400000000000000" pitchFamily="2" charset="-78"/>
                </a:rPr>
                <a:t>Standard Confidence = 2 / 4 = 0.5</a:t>
              </a:r>
            </a:p>
          </p:txBody>
        </p:sp>
        <p:sp>
          <p:nvSpPr>
            <p:cNvPr id="850" name="True"/>
            <p:cNvSpPr txBox="1"/>
            <p:nvPr/>
          </p:nvSpPr>
          <p:spPr>
            <a:xfrm>
              <a:off x="630871" y="-1384"/>
              <a:ext cx="908903" cy="548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009051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True</a:t>
              </a:r>
            </a:p>
          </p:txBody>
        </p:sp>
        <p:sp>
          <p:nvSpPr>
            <p:cNvPr id="851" name="False"/>
            <p:cNvSpPr txBox="1"/>
            <p:nvPr/>
          </p:nvSpPr>
          <p:spPr>
            <a:xfrm>
              <a:off x="1897479" y="11556"/>
              <a:ext cx="105609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9411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False</a:t>
              </a:r>
            </a:p>
          </p:txBody>
        </p:sp>
        <p:sp>
          <p:nvSpPr>
            <p:cNvPr id="852" name="2"/>
            <p:cNvSpPr txBox="1"/>
            <p:nvPr/>
          </p:nvSpPr>
          <p:spPr>
            <a:xfrm>
              <a:off x="927924" y="508360"/>
              <a:ext cx="31913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009051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2</a:t>
              </a:r>
            </a:p>
          </p:txBody>
        </p:sp>
        <p:sp>
          <p:nvSpPr>
            <p:cNvPr id="853" name="2"/>
            <p:cNvSpPr txBox="1"/>
            <p:nvPr/>
          </p:nvSpPr>
          <p:spPr>
            <a:xfrm>
              <a:off x="2268125" y="519917"/>
              <a:ext cx="31913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9411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2</a:t>
              </a:r>
            </a:p>
          </p:txBody>
        </p:sp>
      </p:grpSp>
      <p:grpSp>
        <p:nvGrpSpPr>
          <p:cNvPr id="859" name="Group"/>
          <p:cNvGrpSpPr/>
          <p:nvPr/>
        </p:nvGrpSpPr>
        <p:grpSpPr>
          <a:xfrm>
            <a:off x="264050" y="5480944"/>
            <a:ext cx="6360716" cy="3256823"/>
            <a:chOff x="24843" y="-1"/>
            <a:chExt cx="6360715" cy="3256821"/>
          </a:xfrm>
        </p:grpSpPr>
        <p:sp>
          <p:nvSpPr>
            <p:cNvPr id="855" name="PCA Confidence = 2 / 3 = 0.67"/>
            <p:cNvSpPr txBox="1"/>
            <p:nvPr/>
          </p:nvSpPr>
          <p:spPr>
            <a:xfrm>
              <a:off x="24843" y="2600230"/>
              <a:ext cx="6360715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>
                  <a:cs typeface="B Nazanin" panose="00000400000000000000" pitchFamily="2" charset="-78"/>
                </a:rPr>
                <a:t>PCA Confidence = 2 / 3 = 0.67</a:t>
              </a:r>
            </a:p>
          </p:txBody>
        </p:sp>
        <p:sp>
          <p:nvSpPr>
            <p:cNvPr id="856" name="Unknown"/>
            <p:cNvSpPr txBox="1"/>
            <p:nvPr/>
          </p:nvSpPr>
          <p:spPr>
            <a:xfrm>
              <a:off x="3273952" y="-1"/>
              <a:ext cx="177147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FF93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Unknown</a:t>
              </a:r>
            </a:p>
          </p:txBody>
        </p:sp>
        <p:sp>
          <p:nvSpPr>
            <p:cNvPr id="857" name="1"/>
            <p:cNvSpPr txBox="1"/>
            <p:nvPr/>
          </p:nvSpPr>
          <p:spPr>
            <a:xfrm>
              <a:off x="4002288" y="508361"/>
              <a:ext cx="31913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FF93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1</a:t>
              </a:r>
            </a:p>
          </p:txBody>
        </p:sp>
        <p:sp>
          <p:nvSpPr>
            <p:cNvPr id="858" name="1"/>
            <p:cNvSpPr txBox="1"/>
            <p:nvPr/>
          </p:nvSpPr>
          <p:spPr>
            <a:xfrm>
              <a:off x="2280385" y="508361"/>
              <a:ext cx="319131" cy="546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9411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1</a:t>
              </a:r>
            </a:p>
          </p:txBody>
        </p:sp>
      </p:grpSp>
      <p:sp>
        <p:nvSpPr>
          <p:cNvPr id="86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86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6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6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86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86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6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6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868" name="B’"/>
          <p:cNvSpPr/>
          <p:nvPr/>
        </p:nvSpPr>
        <p:spPr>
          <a:xfrm>
            <a:off x="737633" y="2024159"/>
            <a:ext cx="858903" cy="83352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100">
                <a:solidFill>
                  <a:srgbClr val="FFFFFF"/>
                </a:solidFill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B’</a:t>
            </a:r>
          </a:p>
        </p:txBody>
      </p:sp>
      <p:sp>
        <p:nvSpPr>
          <p:cNvPr id="869" name="Line"/>
          <p:cNvSpPr/>
          <p:nvPr/>
        </p:nvSpPr>
        <p:spPr>
          <a:xfrm flipH="1" flipV="1">
            <a:off x="1175622" y="2836213"/>
            <a:ext cx="1100708" cy="1100707"/>
          </a:xfrm>
          <a:prstGeom prst="line">
            <a:avLst/>
          </a:prstGeom>
          <a:ln w="38100">
            <a:solidFill>
              <a:srgbClr val="00905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870" name="Line"/>
          <p:cNvSpPr/>
          <p:nvPr/>
        </p:nvSpPr>
        <p:spPr>
          <a:xfrm flipH="1" flipV="1">
            <a:off x="1554085" y="2385734"/>
            <a:ext cx="1751147" cy="1"/>
          </a:xfrm>
          <a:prstGeom prst="line">
            <a:avLst/>
          </a:prstGeom>
          <a:ln w="50800">
            <a:solidFill>
              <a:srgbClr val="9411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871" name="marriedTo"/>
          <p:cNvSpPr txBox="1"/>
          <p:nvPr/>
        </p:nvSpPr>
        <p:spPr>
          <a:xfrm>
            <a:off x="1768694" y="1885432"/>
            <a:ext cx="1562928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941100"/>
                </a:solidFill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marriedTo</a:t>
            </a:r>
          </a:p>
        </p:txBody>
      </p:sp>
      <p:pic>
        <p:nvPicPr>
          <p:cNvPr id="872" name="Screen Shot 1396-03-15 at 14.43.14.png" descr="Screen Shot 1396-03-15 at 14.43.1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45405" y="8728836"/>
            <a:ext cx="7797527" cy="14272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60018293"/>
      </p:ext>
    </p:extLst>
  </p:cSld>
  <p:clrMapOvr>
    <a:masterClrMapping/>
  </p:clrMapOvr>
  <p:transition spd="med">
    <p:push dir="r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7" grpId="0" animBg="1" advAuto="0"/>
      <p:bldP spid="848" grpId="0" animBg="1" advAuto="0"/>
      <p:bldP spid="854" grpId="0" animBg="1" advAuto="0"/>
      <p:bldP spid="859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استخراج 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استخراج قوانین انجمنی</a:t>
            </a:r>
          </a:p>
        </p:txBody>
      </p:sp>
      <p:sp>
        <p:nvSpPr>
          <p:cNvPr id="9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62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946" name="استخراج قوانین روی پایگاهدانش FB15K…"/>
          <p:cNvSpPr txBox="1"/>
          <p:nvPr/>
        </p:nvSpPr>
        <p:spPr>
          <a:xfrm>
            <a:off x="1895166" y="2339796"/>
            <a:ext cx="10496371" cy="2201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299" indent="-495299" algn="r" rtl="1">
              <a:lnSpc>
                <a:spcPct val="140000"/>
              </a:lnSpc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استخراج قوانین روی پایگاه‌دانش FB15K</a:t>
            </a:r>
          </a:p>
          <a:p>
            <a:pPr marL="914400" lvl="4" indent="0" algn="r" rtl="1">
              <a:lnSpc>
                <a:spcPct val="140000"/>
              </a:lnSpc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تعداد حقیقت‌های ورودی: 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۴۸۳,۱۴۲</a:t>
            </a:r>
          </a:p>
          <a:p>
            <a:pPr marL="914400" lvl="4" indent="0" algn="r" rtl="1">
              <a:lnSpc>
                <a:spcPct val="140000"/>
              </a:lnSpc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تعداد قوانین استخراج شده: 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۴۱,۱۹۶</a:t>
            </a:r>
          </a:p>
        </p:txBody>
      </p:sp>
      <p:sp>
        <p:nvSpPr>
          <p:cNvPr id="94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94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94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95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95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5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5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5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95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5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5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5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1355086750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نمونه 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نمونه قوانین انجمنی</a:t>
            </a:r>
          </a:p>
        </p:txBody>
      </p:sp>
      <p:sp>
        <p:nvSpPr>
          <p:cNvPr id="9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63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962" name="?b  /sports/soccer/team/player  ?a"/>
          <p:cNvSpPr txBox="1"/>
          <p:nvPr/>
        </p:nvSpPr>
        <p:spPr>
          <a:xfrm>
            <a:off x="2097348" y="3023159"/>
            <a:ext cx="8810104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buClr>
                <a:srgbClr val="0433FF"/>
              </a:buClr>
              <a:defRPr sz="4200"/>
            </a:lvl1pPr>
          </a:lstStyle>
          <a:p>
            <a:r>
              <a:rPr dirty="0">
                <a:cs typeface="B Nazanin" panose="00000400000000000000" pitchFamily="2" charset="-78"/>
              </a:rPr>
              <a:t> ?b  /sports/soccer/team/player  ?a   </a:t>
            </a:r>
          </a:p>
        </p:txBody>
      </p:sp>
      <p:sp>
        <p:nvSpPr>
          <p:cNvPr id="963" name="?a  /soccer/current_team/team  ?b"/>
          <p:cNvSpPr txBox="1"/>
          <p:nvPr/>
        </p:nvSpPr>
        <p:spPr>
          <a:xfrm>
            <a:off x="2276082" y="6101154"/>
            <a:ext cx="8452635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buClr>
                <a:srgbClr val="0433FF"/>
              </a:buClr>
              <a:defRPr sz="4200"/>
            </a:lvl1pPr>
          </a:lstStyle>
          <a:p>
            <a:r>
              <a:rPr dirty="0">
                <a:cs typeface="B Nazanin" panose="00000400000000000000" pitchFamily="2" charset="-78"/>
              </a:rPr>
              <a:t> ?a  /soccer/</a:t>
            </a:r>
            <a:r>
              <a:rPr dirty="0" err="1">
                <a:cs typeface="B Nazanin" panose="00000400000000000000" pitchFamily="2" charset="-78"/>
              </a:rPr>
              <a:t>current_team</a:t>
            </a:r>
            <a:r>
              <a:rPr dirty="0">
                <a:cs typeface="B Nazanin" panose="00000400000000000000" pitchFamily="2" charset="-78"/>
              </a:rPr>
              <a:t>/team  ?b</a:t>
            </a:r>
          </a:p>
        </p:txBody>
      </p:sp>
      <p:sp>
        <p:nvSpPr>
          <p:cNvPr id="964" name="Arrow"/>
          <p:cNvSpPr/>
          <p:nvPr/>
        </p:nvSpPr>
        <p:spPr>
          <a:xfrm rot="5400000">
            <a:off x="5867400" y="4427248"/>
            <a:ext cx="1270000" cy="1270001"/>
          </a:xfrm>
          <a:prstGeom prst="rightArrow">
            <a:avLst>
              <a:gd name="adj1" fmla="val 42316"/>
              <a:gd name="adj2" fmla="val 46674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96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96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96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96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969" name="PCA Confidence = 0.89"/>
          <p:cNvSpPr txBox="1"/>
          <p:nvPr/>
        </p:nvSpPr>
        <p:spPr>
          <a:xfrm>
            <a:off x="4033775" y="8002906"/>
            <a:ext cx="493724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PCA Confidence = 0.89</a:t>
            </a:r>
          </a:p>
        </p:txBody>
      </p:sp>
      <p:sp>
        <p:nvSpPr>
          <p:cNvPr id="97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7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7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7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97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7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7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7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2409483710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دستهبندی قوانی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rPr>
                <a:cs typeface="B Nazanin" panose="00000400000000000000" pitchFamily="2" charset="-78"/>
              </a:rPr>
              <a:t>دسته‌بندی قوانین</a:t>
            </a:r>
          </a:p>
        </p:txBody>
      </p:sp>
      <p:sp>
        <p:nvSpPr>
          <p:cNvPr id="10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64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04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04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04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04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1048" name="Table"/>
          <p:cNvGraphicFramePr/>
          <p:nvPr>
            <p:extLst/>
          </p:nvPr>
        </p:nvGraphicFramePr>
        <p:xfrm>
          <a:off x="336562" y="2880287"/>
          <a:ext cx="12331675" cy="5721290"/>
        </p:xfrm>
        <a:graphic>
          <a:graphicData uri="http://schemas.openxmlformats.org/drawingml/2006/table">
            <a:tbl>
              <a:tblPr firstCol="1">
                <a:tableStyleId>{2708684C-4D16-4618-839F-0558EEFCDFE6}</a:tableStyleId>
              </a:tblPr>
              <a:tblGrid>
                <a:gridCol w="3005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8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534">
                <a:tc gridSpan="3"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100" b="1">
                          <a:sym typeface="Helvetica"/>
                        </a:rPr>
                        <a:t>Rules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100" b="1"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rule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#rule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700" b="1">
                          <a:sym typeface="Helvetica"/>
                        </a:rPr>
                        <a:t>R-Subsumption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sz="29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r(x, y) =&gt; r’(x, y)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1127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700" b="1">
                          <a:sym typeface="Helvetica"/>
                        </a:rPr>
                        <a:t>R-Equivalence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sz="29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r(x, y) &lt;=&gt; r’(x, y)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782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700" b="1">
                          <a:sym typeface="Helvetica"/>
                        </a:rPr>
                        <a:t>2-hope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 rtl="1">
                        <a:lnSpc>
                          <a:spcPct val="150000"/>
                        </a:lnSpc>
                        <a:defRPr/>
                      </a:pPr>
                      <a:r>
                        <a:rPr sz="29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r1(x, y), r2(y, z) =&gt; r’(x, z)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700" b="1">
                          <a:sym typeface="Helvetica"/>
                        </a:rPr>
                        <a:t>Triangle alignment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900">
                          <a:solidFill>
                            <a:srgbClr val="941100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r(x, z), r(y, z) =&gt; </a:t>
                      </a:r>
                      <a:r>
                        <a:rPr>
                          <a:solidFill>
                            <a:srgbClr val="0433FF"/>
                          </a:solidFill>
                        </a:rPr>
                        <a:t>r’(x, y)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695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700" b="1">
                          <a:sym typeface="Helvetica"/>
                        </a:rPr>
                        <a:t>SR-Subsumption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900">
                          <a:solidFill>
                            <a:srgbClr val="941100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r</a:t>
                      </a:r>
                      <a:r>
                        <a:rPr baseline="-5999"/>
                        <a:t>1</a:t>
                      </a:r>
                      <a:r>
                        <a:t>(x, y), r</a:t>
                      </a:r>
                      <a:r>
                        <a:rPr baseline="-5999"/>
                        <a:t>2</a:t>
                      </a:r>
                      <a:r>
                        <a:t>(x, v) =&gt; </a:t>
                      </a:r>
                      <a:r>
                        <a:rPr>
                          <a:solidFill>
                            <a:srgbClr val="0433FF"/>
                          </a:solidFill>
                        </a:rPr>
                        <a:t>r’(x, y)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779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700" b="1">
                          <a:sym typeface="Helvetica"/>
                        </a:rPr>
                        <a:t>all rules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4193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49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5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51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52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053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54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55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56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1026525450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آزمایش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65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130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131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132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133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134" name="اعمال قانون SR-subsumption"/>
          <p:cNvSpPr txBox="1"/>
          <p:nvPr/>
        </p:nvSpPr>
        <p:spPr>
          <a:xfrm>
            <a:off x="367665" y="2153526"/>
            <a:ext cx="1225565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SR-subsumption</a:t>
            </a:r>
          </a:p>
        </p:txBody>
      </p:sp>
      <p:sp>
        <p:nvSpPr>
          <p:cNvPr id="113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3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3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3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139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4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41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42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143" name="2D Column Chart"/>
          <p:cNvGraphicFramePr/>
          <p:nvPr>
            <p:extLst/>
          </p:nvPr>
        </p:nvGraphicFramePr>
        <p:xfrm>
          <a:off x="84929" y="3433178"/>
          <a:ext cx="5835317" cy="5450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44" name="2D Column Chart"/>
          <p:cNvGraphicFramePr/>
          <p:nvPr>
            <p:extLst/>
          </p:nvPr>
        </p:nvGraphicFramePr>
        <p:xfrm>
          <a:off x="6729366" y="3356978"/>
          <a:ext cx="6240488" cy="5470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45" name="r1(x, y), r2(x, v) =&gt; r’(x, y)"/>
          <p:cNvSpPr txBox="1"/>
          <p:nvPr/>
        </p:nvSpPr>
        <p:spPr>
          <a:xfrm>
            <a:off x="537551" y="2225465"/>
            <a:ext cx="4446730" cy="579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914400">
              <a:defRPr sz="3100">
                <a:solidFill>
                  <a:srgbClr val="9411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009193"/>
                </a:solidFill>
                <a:cs typeface="B Nazanin" panose="00000400000000000000" pitchFamily="2" charset="-78"/>
              </a:rPr>
              <a:t>r</a:t>
            </a:r>
            <a:r>
              <a:rPr baseline="-5999">
                <a:solidFill>
                  <a:srgbClr val="009193"/>
                </a:solidFill>
                <a:cs typeface="B Nazanin" panose="00000400000000000000" pitchFamily="2" charset="-78"/>
              </a:rPr>
              <a:t>1</a:t>
            </a:r>
            <a:r>
              <a:rPr>
                <a:solidFill>
                  <a:srgbClr val="009193"/>
                </a:solidFill>
                <a:cs typeface="B Nazanin" panose="00000400000000000000" pitchFamily="2" charset="-78"/>
              </a:rPr>
              <a:t>(x, y), r</a:t>
            </a:r>
            <a:r>
              <a:rPr baseline="-5999">
                <a:solidFill>
                  <a:srgbClr val="009193"/>
                </a:solidFill>
                <a:cs typeface="B Nazanin" panose="00000400000000000000" pitchFamily="2" charset="-78"/>
              </a:rPr>
              <a:t>2</a:t>
            </a:r>
            <a:r>
              <a:rPr>
                <a:solidFill>
                  <a:srgbClr val="009193"/>
                </a:solidFill>
                <a:cs typeface="B Nazanin" panose="00000400000000000000" pitchFamily="2" charset="-78"/>
              </a:rPr>
              <a:t>(x, v)</a:t>
            </a:r>
            <a:r>
              <a:rPr>
                <a:cs typeface="B Nazanin" panose="00000400000000000000" pitchFamily="2" charset="-78"/>
              </a:rPr>
              <a:t> </a:t>
            </a:r>
            <a:r>
              <a:rPr>
                <a:solidFill>
                  <a:srgbClr val="000000"/>
                </a:solidFill>
                <a:cs typeface="B Nazanin" panose="00000400000000000000" pitchFamily="2" charset="-78"/>
              </a:rPr>
              <a:t>=&gt;</a:t>
            </a:r>
            <a:r>
              <a:rPr>
                <a:cs typeface="B Nazanin" panose="00000400000000000000" pitchFamily="2" charset="-78"/>
              </a:rPr>
              <a:t> r’(x, y)</a:t>
            </a:r>
          </a:p>
        </p:txBody>
      </p:sp>
    </p:spTree>
    <p:extLst>
      <p:ext uri="{BB962C8B-B14F-4D97-AF65-F5344CB8AC3E}">
        <p14:creationId xmlns:p14="http://schemas.microsoft.com/office/powerpoint/2010/main" val="3374509911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آزمایش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66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18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18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18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19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19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9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9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9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19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9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9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9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199" name="2D Column Chart"/>
          <p:cNvGraphicFramePr/>
          <p:nvPr>
            <p:extLst/>
          </p:nvPr>
        </p:nvGraphicFramePr>
        <p:xfrm>
          <a:off x="84929" y="3433178"/>
          <a:ext cx="5835317" cy="5450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00" name="2D Column Chart"/>
          <p:cNvGraphicFramePr/>
          <p:nvPr>
            <p:extLst/>
          </p:nvPr>
        </p:nvGraphicFramePr>
        <p:xfrm>
          <a:off x="6729366" y="3369678"/>
          <a:ext cx="6240488" cy="5470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01" name="اعمال قانون Triangle alignment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Triangle alignment</a:t>
            </a:r>
          </a:p>
        </p:txBody>
      </p:sp>
      <p:pic>
        <p:nvPicPr>
          <p:cNvPr id="1202" name="Screen Shot 1396-02-17 at 00.03.04.png" descr="Screen Shot 1396-02-17 at 00.03.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1302" y="2242237"/>
            <a:ext cx="4203701" cy="520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2545244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قوانین انجمنی</a:t>
            </a:r>
          </a:p>
        </p:txBody>
      </p:sp>
      <p:sp>
        <p:nvSpPr>
          <p:cNvPr id="7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67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787" name="Screen Shot 1394-11-25 at 12.09.18.png" descr="Screen Shot 1394-11-25 at 12.09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6500" y="2657226"/>
            <a:ext cx="10769600" cy="544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8" name="Screen Shot 1394-11-25 at 12.11.42.png" descr="Screen Shot 1394-11-25 at 12.11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4600" y="2739776"/>
            <a:ext cx="10591800" cy="546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Screen Shot 1394-11-25 at 12.11.50.png" descr="Screen Shot 1394-11-25 at 12.11.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4078" y="2771526"/>
            <a:ext cx="10604501" cy="5422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0" name="Screen Shot 1394-11-25 at 12.11.56.png" descr="Screen Shot 1394-11-25 at 12.11.5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38250" y="2806700"/>
            <a:ext cx="10731500" cy="5308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91" name="Screen Shot 1394-11-25 at 12.12.03.png" descr="Screen Shot 1394-11-25 at 12.12.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4600" y="2698378"/>
            <a:ext cx="10718800" cy="5143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2" name="Screen Shot 1394-11-25 at 12.19.23.png" descr="Screen Shot 1394-11-25 at 12.19.23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02928" y="2771526"/>
            <a:ext cx="11277601" cy="600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3" name="Screen Shot 1394-11-25 at 12.20.29.png" descr="Screen Shot 1394-11-25 at 12.20.29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74378" y="7941850"/>
            <a:ext cx="10934701" cy="965201"/>
          </a:xfrm>
          <a:prstGeom prst="rect">
            <a:avLst/>
          </a:prstGeom>
          <a:ln w="12700">
            <a:miter lim="400000"/>
          </a:ln>
        </p:spPr>
      </p:pic>
      <p:sp>
        <p:nvSpPr>
          <p:cNvPr id="79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79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79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79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798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79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00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01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80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80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0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0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267861050"/>
      </p:ext>
    </p:extLst>
  </p:cSld>
  <p:clrMapOvr>
    <a:masterClrMapping/>
  </p:clrMapOvr>
  <p:transition spd="med">
    <p:push dir="r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" grpId="0" animBg="1" advAuto="0"/>
      <p:bldP spid="789" grpId="0" animBg="1" advAuto="0"/>
      <p:bldP spid="790" grpId="0" animBg="1" advAuto="0"/>
      <p:bldP spid="791" grpId="0" animBg="1" advAuto="0"/>
      <p:bldP spid="792" grpId="0" animBg="1" advAuto="0"/>
      <p:bldP spid="793" grpId="0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Using Association Ru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Using Association Rules</a:t>
            </a:r>
          </a:p>
        </p:txBody>
      </p:sp>
      <p:sp>
        <p:nvSpPr>
          <p:cNvPr id="80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68</a:t>
            </a:fld>
            <a:endParaRPr>
              <a:cs typeface="B Nazanin" panose="00000400000000000000" pitchFamily="2" charset="-78"/>
            </a:endParaRPr>
          </a:p>
        </p:txBody>
      </p:sp>
      <p:pic>
        <p:nvPicPr>
          <p:cNvPr id="809" name="Screen Shot 1394-11-25 at 12.23.21.png" descr="Screen Shot 1394-11-25 at 12.23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000" y="1809750"/>
            <a:ext cx="8686800" cy="6134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0" name="Screen Shot 1394-11-25 at 12.23.33.png" descr="Screen Shot 1394-11-25 at 12.23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9450" y="1841500"/>
            <a:ext cx="8902700" cy="6223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1" name="Screen Shot 1394-11-25 at 12.23.41.png" descr="Screen Shot 1394-11-25 at 12.23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3400" y="1816100"/>
            <a:ext cx="9017000" cy="6248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12" name="Screen Shot 1394-11-25 at 12.26.01.png" descr="Screen Shot 1394-11-25 at 12.26.0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10449" y="8129066"/>
            <a:ext cx="8941860" cy="1636083"/>
          </a:xfrm>
          <a:prstGeom prst="rect">
            <a:avLst/>
          </a:prstGeom>
          <a:ln w="12700">
            <a:miter lim="400000"/>
          </a:ln>
        </p:spPr>
      </p:pic>
      <p:sp>
        <p:nvSpPr>
          <p:cNvPr id="813" name="Confidence:…"/>
          <p:cNvSpPr txBox="1"/>
          <p:nvPr/>
        </p:nvSpPr>
        <p:spPr>
          <a:xfrm>
            <a:off x="9351333" y="1952184"/>
            <a:ext cx="274434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1"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Confidence</a:t>
            </a:r>
            <a:r>
              <a:rPr>
                <a:cs typeface="B Nazanin" panose="00000400000000000000" pitchFamily="2" charset="-78"/>
              </a:rPr>
              <a:t>:</a:t>
            </a:r>
          </a:p>
          <a:p>
            <a:r>
              <a:rPr>
                <a:cs typeface="B Nazanin" panose="00000400000000000000" pitchFamily="2" charset="-78"/>
              </a:rPr>
              <a:t>2/3 = </a:t>
            </a:r>
            <a:r>
              <a:rPr>
                <a:solidFill>
                  <a:srgbClr val="009051"/>
                </a:solidFill>
                <a:cs typeface="B Nazanin" panose="00000400000000000000" pitchFamily="2" charset="-78"/>
              </a:rPr>
              <a:t>66.7%</a:t>
            </a:r>
          </a:p>
        </p:txBody>
      </p:sp>
      <p:sp>
        <p:nvSpPr>
          <p:cNvPr id="81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81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81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81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</p:spTree>
    <p:extLst>
      <p:ext uri="{BB962C8B-B14F-4D97-AF65-F5344CB8AC3E}">
        <p14:creationId xmlns:p14="http://schemas.microsoft.com/office/powerpoint/2010/main" val="12290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30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300" fill="hold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0" grpId="0" animBg="1" advAuto="0"/>
      <p:bldP spid="811" grpId="0" animBg="1" advAuto="0"/>
      <p:bldP spid="812" grpId="0" animBg="1" advAuto="0"/>
      <p:bldP spid="813" grpId="0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قوانین انجمنی</a:t>
            </a:r>
          </a:p>
        </p:txBody>
      </p:sp>
      <p:sp>
        <p:nvSpPr>
          <p:cNvPr id="8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69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82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82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82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82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pSp>
        <p:nvGrpSpPr>
          <p:cNvPr id="842" name="Group"/>
          <p:cNvGrpSpPr/>
          <p:nvPr/>
        </p:nvGrpSpPr>
        <p:grpSpPr>
          <a:xfrm>
            <a:off x="1830836" y="1885432"/>
            <a:ext cx="9343129" cy="4776282"/>
            <a:chOff x="0" y="-2356"/>
            <a:chExt cx="9343127" cy="4776280"/>
          </a:xfrm>
        </p:grpSpPr>
        <p:sp>
          <p:nvSpPr>
            <p:cNvPr id="825" name="A"/>
            <p:cNvSpPr/>
            <p:nvPr/>
          </p:nvSpPr>
          <p:spPr>
            <a:xfrm>
              <a:off x="1474238" y="98719"/>
              <a:ext cx="858903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A</a:t>
              </a:r>
            </a:p>
          </p:txBody>
        </p:sp>
        <p:sp>
          <p:nvSpPr>
            <p:cNvPr id="826" name="B"/>
            <p:cNvSpPr/>
            <p:nvPr/>
          </p:nvSpPr>
          <p:spPr>
            <a:xfrm>
              <a:off x="4481364" y="98719"/>
              <a:ext cx="858903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B</a:t>
              </a:r>
            </a:p>
          </p:txBody>
        </p:sp>
        <p:sp>
          <p:nvSpPr>
            <p:cNvPr id="827" name="C"/>
            <p:cNvSpPr/>
            <p:nvPr/>
          </p:nvSpPr>
          <p:spPr>
            <a:xfrm>
              <a:off x="0" y="2063187"/>
              <a:ext cx="858903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C</a:t>
              </a:r>
            </a:p>
          </p:txBody>
        </p:sp>
        <p:sp>
          <p:nvSpPr>
            <p:cNvPr id="828" name="D"/>
            <p:cNvSpPr/>
            <p:nvPr/>
          </p:nvSpPr>
          <p:spPr>
            <a:xfrm>
              <a:off x="3594280" y="2063187"/>
              <a:ext cx="858903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D</a:t>
              </a:r>
            </a:p>
          </p:txBody>
        </p:sp>
        <p:sp>
          <p:nvSpPr>
            <p:cNvPr id="829" name="E"/>
            <p:cNvSpPr/>
            <p:nvPr/>
          </p:nvSpPr>
          <p:spPr>
            <a:xfrm>
              <a:off x="5443544" y="2063187"/>
              <a:ext cx="858903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E</a:t>
              </a:r>
            </a:p>
          </p:txBody>
        </p:sp>
        <p:sp>
          <p:nvSpPr>
            <p:cNvPr id="830" name="Line"/>
            <p:cNvSpPr/>
            <p:nvPr/>
          </p:nvSpPr>
          <p:spPr>
            <a:xfrm>
              <a:off x="2310354" y="504189"/>
              <a:ext cx="2215402" cy="1"/>
            </a:xfrm>
            <a:prstGeom prst="line">
              <a:avLst/>
            </a:prstGeom>
            <a:noFill/>
            <a:ln w="50800" cap="flat">
              <a:solidFill>
                <a:srgbClr val="9411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1" name="marriedTo"/>
            <p:cNvSpPr txBox="1"/>
            <p:nvPr/>
          </p:nvSpPr>
          <p:spPr>
            <a:xfrm>
              <a:off x="2636591" y="-2356"/>
              <a:ext cx="1562928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941100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marriedTo</a:t>
              </a:r>
            </a:p>
          </p:txBody>
        </p:sp>
        <p:sp>
          <p:nvSpPr>
            <p:cNvPr id="832" name="Line"/>
            <p:cNvSpPr/>
            <p:nvPr/>
          </p:nvSpPr>
          <p:spPr>
            <a:xfrm flipV="1">
              <a:off x="3880595" y="932274"/>
              <a:ext cx="1101022" cy="1101022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3" name="Line"/>
            <p:cNvSpPr/>
            <p:nvPr/>
          </p:nvSpPr>
          <p:spPr>
            <a:xfrm flipH="1" flipV="1">
              <a:off x="4950099" y="912411"/>
              <a:ext cx="844133" cy="1112527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4" name="Line"/>
            <p:cNvSpPr/>
            <p:nvPr/>
          </p:nvSpPr>
          <p:spPr>
            <a:xfrm flipV="1">
              <a:off x="459039" y="936310"/>
              <a:ext cx="1324847" cy="1094571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5" name="Line"/>
            <p:cNvSpPr/>
            <p:nvPr/>
          </p:nvSpPr>
          <p:spPr>
            <a:xfrm flipH="1" flipV="1">
              <a:off x="1941616" y="918285"/>
              <a:ext cx="3814731" cy="1120363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6" name="Line"/>
            <p:cNvSpPr/>
            <p:nvPr/>
          </p:nvSpPr>
          <p:spPr>
            <a:xfrm flipH="1" flipV="1">
              <a:off x="1879370" y="949898"/>
              <a:ext cx="2046233" cy="1097467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7" name="F"/>
            <p:cNvSpPr/>
            <p:nvPr/>
          </p:nvSpPr>
          <p:spPr>
            <a:xfrm>
              <a:off x="8484223" y="2056830"/>
              <a:ext cx="858904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F</a:t>
              </a:r>
            </a:p>
          </p:txBody>
        </p:sp>
        <p:sp>
          <p:nvSpPr>
            <p:cNvPr id="838" name="Line"/>
            <p:cNvSpPr/>
            <p:nvPr/>
          </p:nvSpPr>
          <p:spPr>
            <a:xfrm>
              <a:off x="6285634" y="2561020"/>
              <a:ext cx="2215402" cy="1"/>
            </a:xfrm>
            <a:prstGeom prst="line">
              <a:avLst/>
            </a:prstGeom>
            <a:noFill/>
            <a:ln w="50800" cap="flat">
              <a:solidFill>
                <a:srgbClr val="9411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839" name="marriedTo"/>
            <p:cNvSpPr txBox="1"/>
            <p:nvPr/>
          </p:nvSpPr>
          <p:spPr>
            <a:xfrm>
              <a:off x="6611872" y="2054474"/>
              <a:ext cx="1562928" cy="487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500">
                  <a:solidFill>
                    <a:srgbClr val="941100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marriedTo</a:t>
              </a:r>
            </a:p>
          </p:txBody>
        </p:sp>
        <p:sp>
          <p:nvSpPr>
            <p:cNvPr id="840" name="G"/>
            <p:cNvSpPr/>
            <p:nvPr/>
          </p:nvSpPr>
          <p:spPr>
            <a:xfrm>
              <a:off x="7779163" y="3940402"/>
              <a:ext cx="858903" cy="833522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100">
                  <a:solidFill>
                    <a:srgbClr val="FFFFFF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G</a:t>
              </a:r>
            </a:p>
          </p:txBody>
        </p:sp>
        <p:sp>
          <p:nvSpPr>
            <p:cNvPr id="841" name="Line"/>
            <p:cNvSpPr/>
            <p:nvPr/>
          </p:nvSpPr>
          <p:spPr>
            <a:xfrm flipV="1">
              <a:off x="8244067" y="2861981"/>
              <a:ext cx="683030" cy="1104311"/>
            </a:xfrm>
            <a:prstGeom prst="line">
              <a:avLst/>
            </a:prstGeom>
            <a:noFill/>
            <a:ln w="38100" cap="flat">
              <a:solidFill>
                <a:srgbClr val="009051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</p:grpSp>
      <p:grpSp>
        <p:nvGrpSpPr>
          <p:cNvPr id="847" name="Group"/>
          <p:cNvGrpSpPr/>
          <p:nvPr/>
        </p:nvGrpSpPr>
        <p:grpSpPr>
          <a:xfrm>
            <a:off x="2389193" y="2829933"/>
            <a:ext cx="7686442" cy="2999735"/>
            <a:chOff x="0" y="0"/>
            <a:chExt cx="7686441" cy="2999733"/>
          </a:xfrm>
        </p:grpSpPr>
        <p:sp>
          <p:nvSpPr>
            <p:cNvPr id="843" name="Line"/>
            <p:cNvSpPr/>
            <p:nvPr/>
          </p:nvSpPr>
          <p:spPr>
            <a:xfrm flipV="1">
              <a:off x="0" y="-1"/>
              <a:ext cx="4423260" cy="1066125"/>
            </a:xfrm>
            <a:prstGeom prst="line">
              <a:avLst/>
            </a:prstGeom>
            <a:noFill/>
            <a:ln w="38100" cap="flat">
              <a:solidFill>
                <a:srgbClr val="797979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pic>
          <p:nvPicPr>
            <p:cNvPr id="844" name="FALSE" descr="FALSE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789792">
              <a:off x="862554" y="516541"/>
              <a:ext cx="965557" cy="558801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  <p:sp>
          <p:nvSpPr>
            <p:cNvPr id="845" name="Line"/>
            <p:cNvSpPr/>
            <p:nvPr/>
          </p:nvSpPr>
          <p:spPr>
            <a:xfrm flipH="1" flipV="1">
              <a:off x="5316524" y="1941678"/>
              <a:ext cx="2369917" cy="1058056"/>
            </a:xfrm>
            <a:prstGeom prst="line">
              <a:avLst/>
            </a:prstGeom>
            <a:noFill/>
            <a:ln w="38100" cap="flat">
              <a:solidFill>
                <a:srgbClr val="797979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400"/>
              </a:pPr>
              <a:endParaRPr>
                <a:cs typeface="B Nazanin" panose="00000400000000000000" pitchFamily="2" charset="-78"/>
              </a:endParaRPr>
            </a:p>
          </p:txBody>
        </p:sp>
        <p:pic>
          <p:nvPicPr>
            <p:cNvPr id="846" name="FALSE" descr="FALSE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0106211">
              <a:off x="5889947" y="2086291"/>
              <a:ext cx="958318" cy="558801"/>
            </a:xfrm>
            <a:prstGeom prst="rect">
              <a:avLst/>
            </a:prstGeom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</p:pic>
      </p:grpSp>
      <p:pic>
        <p:nvPicPr>
          <p:cNvPr id="848" name="UNKNOWN" descr="UNKNOWN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0106211">
            <a:off x="7902078" y="4907766"/>
            <a:ext cx="1707638" cy="571501"/>
          </a:xfrm>
          <a:prstGeom prst="rect">
            <a:avLst/>
          </a:prstGeom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</p:pic>
      <p:grpSp>
        <p:nvGrpSpPr>
          <p:cNvPr id="854" name="Group"/>
          <p:cNvGrpSpPr/>
          <p:nvPr/>
        </p:nvGrpSpPr>
        <p:grpSpPr>
          <a:xfrm>
            <a:off x="283036" y="5467109"/>
            <a:ext cx="7027565" cy="2503517"/>
            <a:chOff x="43005" y="-1384"/>
            <a:chExt cx="7027564" cy="2503515"/>
          </a:xfrm>
        </p:grpSpPr>
        <p:sp>
          <p:nvSpPr>
            <p:cNvPr id="849" name="Standard Confidence = 2 / 4 = 0.5"/>
            <p:cNvSpPr txBox="1"/>
            <p:nvPr/>
          </p:nvSpPr>
          <p:spPr>
            <a:xfrm>
              <a:off x="43005" y="1845542"/>
              <a:ext cx="7027564" cy="656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>
                  <a:cs typeface="B Nazanin" panose="00000400000000000000" pitchFamily="2" charset="-78"/>
                </a:rPr>
                <a:t>Standard Confidence = 2 / 4 = 0.5</a:t>
              </a:r>
            </a:p>
          </p:txBody>
        </p:sp>
        <p:sp>
          <p:nvSpPr>
            <p:cNvPr id="850" name="True"/>
            <p:cNvSpPr txBox="1"/>
            <p:nvPr/>
          </p:nvSpPr>
          <p:spPr>
            <a:xfrm>
              <a:off x="630871" y="-1384"/>
              <a:ext cx="908903" cy="5488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009051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True</a:t>
              </a:r>
            </a:p>
          </p:txBody>
        </p:sp>
        <p:sp>
          <p:nvSpPr>
            <p:cNvPr id="851" name="False"/>
            <p:cNvSpPr txBox="1"/>
            <p:nvPr/>
          </p:nvSpPr>
          <p:spPr>
            <a:xfrm>
              <a:off x="1897479" y="11556"/>
              <a:ext cx="105609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9411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False</a:t>
              </a:r>
            </a:p>
          </p:txBody>
        </p:sp>
        <p:sp>
          <p:nvSpPr>
            <p:cNvPr id="852" name="2"/>
            <p:cNvSpPr txBox="1"/>
            <p:nvPr/>
          </p:nvSpPr>
          <p:spPr>
            <a:xfrm>
              <a:off x="927924" y="508360"/>
              <a:ext cx="31913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009051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2</a:t>
              </a:r>
            </a:p>
          </p:txBody>
        </p:sp>
        <p:sp>
          <p:nvSpPr>
            <p:cNvPr id="853" name="2"/>
            <p:cNvSpPr txBox="1"/>
            <p:nvPr/>
          </p:nvSpPr>
          <p:spPr>
            <a:xfrm>
              <a:off x="2268125" y="519917"/>
              <a:ext cx="31913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9411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2</a:t>
              </a:r>
            </a:p>
          </p:txBody>
        </p:sp>
      </p:grpSp>
      <p:grpSp>
        <p:nvGrpSpPr>
          <p:cNvPr id="859" name="Group"/>
          <p:cNvGrpSpPr/>
          <p:nvPr/>
        </p:nvGrpSpPr>
        <p:grpSpPr>
          <a:xfrm>
            <a:off x="264050" y="5480944"/>
            <a:ext cx="6360716" cy="3256823"/>
            <a:chOff x="24843" y="-1"/>
            <a:chExt cx="6360715" cy="3256821"/>
          </a:xfrm>
        </p:grpSpPr>
        <p:sp>
          <p:nvSpPr>
            <p:cNvPr id="855" name="PCA Confidence = 2 / 3 = 0.67"/>
            <p:cNvSpPr txBox="1"/>
            <p:nvPr/>
          </p:nvSpPr>
          <p:spPr>
            <a:xfrm>
              <a:off x="24843" y="2600230"/>
              <a:ext cx="6360715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rPr>
                  <a:cs typeface="B Nazanin" panose="00000400000000000000" pitchFamily="2" charset="-78"/>
                </a:rPr>
                <a:t>PCA Confidence = 2 / 3 = 0.67</a:t>
              </a:r>
            </a:p>
          </p:txBody>
        </p:sp>
        <p:sp>
          <p:nvSpPr>
            <p:cNvPr id="856" name="Unknown"/>
            <p:cNvSpPr txBox="1"/>
            <p:nvPr/>
          </p:nvSpPr>
          <p:spPr>
            <a:xfrm>
              <a:off x="3273952" y="-1"/>
              <a:ext cx="1771471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FF93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Unknown</a:t>
              </a:r>
            </a:p>
          </p:txBody>
        </p:sp>
        <p:sp>
          <p:nvSpPr>
            <p:cNvPr id="857" name="1"/>
            <p:cNvSpPr txBox="1"/>
            <p:nvPr/>
          </p:nvSpPr>
          <p:spPr>
            <a:xfrm>
              <a:off x="4002288" y="508361"/>
              <a:ext cx="319132" cy="546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FF93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1</a:t>
              </a:r>
            </a:p>
          </p:txBody>
        </p:sp>
        <p:sp>
          <p:nvSpPr>
            <p:cNvPr id="858" name="1"/>
            <p:cNvSpPr txBox="1"/>
            <p:nvPr/>
          </p:nvSpPr>
          <p:spPr>
            <a:xfrm>
              <a:off x="2280385" y="508361"/>
              <a:ext cx="319131" cy="5461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900" b="1">
                  <a:solidFill>
                    <a:srgbClr val="941100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1</a:t>
              </a:r>
            </a:p>
          </p:txBody>
        </p:sp>
      </p:grpSp>
      <p:sp>
        <p:nvSpPr>
          <p:cNvPr id="86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86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6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6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86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86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86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86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868" name="B’"/>
          <p:cNvSpPr/>
          <p:nvPr/>
        </p:nvSpPr>
        <p:spPr>
          <a:xfrm>
            <a:off x="737633" y="2024159"/>
            <a:ext cx="858903" cy="83352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3100">
                <a:solidFill>
                  <a:srgbClr val="FFFFFF"/>
                </a:solidFill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B’</a:t>
            </a:r>
          </a:p>
        </p:txBody>
      </p:sp>
      <p:sp>
        <p:nvSpPr>
          <p:cNvPr id="869" name="Line"/>
          <p:cNvSpPr/>
          <p:nvPr/>
        </p:nvSpPr>
        <p:spPr>
          <a:xfrm flipH="1" flipV="1">
            <a:off x="1175622" y="2836213"/>
            <a:ext cx="1100708" cy="1100707"/>
          </a:xfrm>
          <a:prstGeom prst="line">
            <a:avLst/>
          </a:prstGeom>
          <a:ln w="38100">
            <a:solidFill>
              <a:srgbClr val="009051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870" name="Line"/>
          <p:cNvSpPr/>
          <p:nvPr/>
        </p:nvSpPr>
        <p:spPr>
          <a:xfrm flipH="1" flipV="1">
            <a:off x="1554085" y="2385734"/>
            <a:ext cx="1751147" cy="1"/>
          </a:xfrm>
          <a:prstGeom prst="line">
            <a:avLst/>
          </a:prstGeom>
          <a:ln w="50800">
            <a:solidFill>
              <a:srgbClr val="9411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871" name="marriedTo"/>
          <p:cNvSpPr txBox="1"/>
          <p:nvPr/>
        </p:nvSpPr>
        <p:spPr>
          <a:xfrm>
            <a:off x="1768694" y="1885432"/>
            <a:ext cx="1562928" cy="4873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941100"/>
                </a:solidFill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marriedTo</a:t>
            </a:r>
          </a:p>
        </p:txBody>
      </p:sp>
      <p:pic>
        <p:nvPicPr>
          <p:cNvPr id="872" name="Screen Shot 1396-03-15 at 14.43.14.png" descr="Screen Shot 1396-03-15 at 14.43.1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245405" y="8728836"/>
            <a:ext cx="7797527" cy="142722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58096416"/>
      </p:ext>
    </p:extLst>
  </p:cSld>
  <p:clrMapOvr>
    <a:masterClrMapping/>
  </p:clrMapOvr>
  <p:transition spd="med">
    <p:push dir="r"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7" grpId="0" animBg="1" advAuto="0"/>
      <p:bldP spid="848" grpId="0" animBg="1" advAuto="0"/>
      <p:bldP spid="854" grpId="0" animBg="1" advAuto="0"/>
      <p:bldP spid="859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روشهای یادگیری آماری"/>
          <p:cNvSpPr txBox="1">
            <a:spLocks noGrp="1"/>
          </p:cNvSpPr>
          <p:nvPr>
            <p:ph type="title"/>
          </p:nvPr>
        </p:nvSpPr>
        <p:spPr>
          <a:xfrm>
            <a:off x="952500" y="523056"/>
            <a:ext cx="11099800" cy="1114178"/>
          </a:xfrm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روش‌های یادگیری آماری</a:t>
            </a:r>
          </a:p>
        </p:txBody>
      </p:sp>
      <p:sp>
        <p:nvSpPr>
          <p:cNvPr id="2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88273" y="9251950"/>
            <a:ext cx="615554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7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3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23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23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23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238" name="یادگیری آماری رابطهها (Statistical Relational Learning):…"/>
          <p:cNvSpPr txBox="1"/>
          <p:nvPr/>
        </p:nvSpPr>
        <p:spPr>
          <a:xfrm>
            <a:off x="1417180" y="2416126"/>
            <a:ext cx="11099802" cy="4449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just" defTabSz="457200" rtl="1">
              <a:lnSpc>
                <a:spcPts val="5900"/>
              </a:lnSpc>
              <a:spcBef>
                <a:spcPts val="1200"/>
              </a:spcBef>
              <a:defRPr sz="3500"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یادگیری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آماری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رابطه‌ها</a:t>
            </a:r>
            <a:r>
              <a:rPr dirty="0">
                <a:cs typeface="B Nazanin" panose="00000400000000000000" pitchFamily="2" charset="-78"/>
              </a:rPr>
              <a:t> (</a:t>
            </a:r>
            <a:r>
              <a:rPr sz="3200" dirty="0">
                <a:cs typeface="B Nazanin" panose="00000400000000000000" pitchFamily="2" charset="-78"/>
              </a:rPr>
              <a:t>Statistical Relational Learning</a:t>
            </a:r>
            <a:r>
              <a:rPr dirty="0">
                <a:cs typeface="B Nazanin" panose="00000400000000000000" pitchFamily="2" charset="-78"/>
              </a:rPr>
              <a:t>): </a:t>
            </a:r>
          </a:p>
          <a:p>
            <a:pPr algn="just" defTabSz="457200" rtl="1">
              <a:lnSpc>
                <a:spcPts val="5500"/>
              </a:lnSpc>
              <a:spcBef>
                <a:spcPts val="1200"/>
              </a:spcBef>
              <a:defRPr sz="3200">
                <a:solidFill>
                  <a:srgbClr val="797979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>
                <a:cs typeface="B Nazanin" panose="00000400000000000000" pitchFamily="2" charset="-78"/>
              </a:rPr>
              <a:t>تولید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مدل‌های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آماری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برای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داده‌های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رابطه‌ای</a:t>
            </a:r>
            <a:endParaRPr dirty="0">
              <a:cs typeface="B Nazanin" panose="00000400000000000000" pitchFamily="2" charset="-78"/>
            </a:endParaRPr>
          </a:p>
          <a:p>
            <a:pPr marL="1371600" lvl="5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خصوصیات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گراف</a:t>
            </a:r>
            <a:r>
              <a:rPr dirty="0">
                <a:cs typeface="B Nazanin" panose="00000400000000000000" pitchFamily="2" charset="-78"/>
              </a:rPr>
              <a:t> (graph feature)</a:t>
            </a:r>
            <a:endParaRPr dirty="0">
              <a:solidFill>
                <a:srgbClr val="0433FF"/>
              </a:solidFill>
              <a:cs typeface="B Nazanin" panose="00000400000000000000" pitchFamily="2" charset="-78"/>
            </a:endParaRPr>
          </a:p>
          <a:p>
            <a:pPr marL="1371600" lvl="5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مدل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تصادفی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مارکف</a:t>
            </a:r>
            <a:r>
              <a:rPr dirty="0">
                <a:cs typeface="B Nazanin" panose="00000400000000000000" pitchFamily="2" charset="-78"/>
              </a:rPr>
              <a:t> (Markov random field)</a:t>
            </a:r>
          </a:p>
          <a:p>
            <a:pPr marL="1371600" lvl="5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ویژگی‌های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پنهان</a:t>
            </a:r>
            <a:r>
              <a:rPr dirty="0">
                <a:cs typeface="B Nazanin" panose="00000400000000000000" pitchFamily="2" charset="-78"/>
              </a:rPr>
              <a:t> (Latent factor)</a:t>
            </a:r>
          </a:p>
        </p:txBody>
      </p:sp>
      <p:sp>
        <p:nvSpPr>
          <p:cNvPr id="239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24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241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242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استخراج 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استخراج قوانین انجمنی</a:t>
            </a:r>
          </a:p>
        </p:txBody>
      </p:sp>
      <p:sp>
        <p:nvSpPr>
          <p:cNvPr id="9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70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946" name="استخراج قوانین روی پایگاهدانش FB15K…"/>
          <p:cNvSpPr txBox="1"/>
          <p:nvPr/>
        </p:nvSpPr>
        <p:spPr>
          <a:xfrm>
            <a:off x="1895166" y="2339796"/>
            <a:ext cx="10496371" cy="22015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299" indent="-495299" algn="r" rtl="1">
              <a:lnSpc>
                <a:spcPct val="140000"/>
              </a:lnSpc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استخراج قوانین روی پایگاه‌دانش FB15K</a:t>
            </a:r>
          </a:p>
          <a:p>
            <a:pPr marL="914400" lvl="4" indent="0" algn="r" rtl="1">
              <a:lnSpc>
                <a:spcPct val="140000"/>
              </a:lnSpc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تعداد حقیقت‌های ورودی: 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۴۸۳,۱۴۲</a:t>
            </a:r>
          </a:p>
          <a:p>
            <a:pPr marL="914400" lvl="4" indent="0" algn="r" rtl="1">
              <a:lnSpc>
                <a:spcPct val="140000"/>
              </a:lnSpc>
              <a:buClr>
                <a:srgbClr val="0433FF"/>
              </a:buClr>
              <a:buSzPct val="100000"/>
              <a:buChar char="๏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cs typeface="B Nazanin" panose="00000400000000000000" pitchFamily="2" charset="-78"/>
              </a:rPr>
              <a:t> تعداد قوانین استخراج شده: </a:t>
            </a:r>
            <a:r>
              <a:rPr>
                <a:solidFill>
                  <a:srgbClr val="0433FF"/>
                </a:solidFill>
                <a:cs typeface="B Nazanin" panose="00000400000000000000" pitchFamily="2" charset="-78"/>
              </a:rPr>
              <a:t>۴۱,۱۹۶</a:t>
            </a:r>
          </a:p>
        </p:txBody>
      </p:sp>
      <p:sp>
        <p:nvSpPr>
          <p:cNvPr id="94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94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94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95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95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5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5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5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95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5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5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5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2599068355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نمونه قوانین انجمن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نمونه قوانین انجمنی</a:t>
            </a:r>
          </a:p>
        </p:txBody>
      </p:sp>
      <p:sp>
        <p:nvSpPr>
          <p:cNvPr id="9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71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962" name="?b  /sports/soccer/team/player  ?a"/>
          <p:cNvSpPr txBox="1"/>
          <p:nvPr/>
        </p:nvSpPr>
        <p:spPr>
          <a:xfrm>
            <a:off x="2097348" y="3023159"/>
            <a:ext cx="8810104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buClr>
                <a:srgbClr val="0433FF"/>
              </a:buClr>
              <a:defRPr sz="4200"/>
            </a:lvl1pPr>
          </a:lstStyle>
          <a:p>
            <a:r>
              <a:rPr dirty="0">
                <a:cs typeface="B Nazanin" panose="00000400000000000000" pitchFamily="2" charset="-78"/>
              </a:rPr>
              <a:t> ?b  /sports/soccer/team/player  ?a   </a:t>
            </a:r>
          </a:p>
        </p:txBody>
      </p:sp>
      <p:sp>
        <p:nvSpPr>
          <p:cNvPr id="963" name="?a  /soccer/current_team/team  ?b"/>
          <p:cNvSpPr txBox="1"/>
          <p:nvPr/>
        </p:nvSpPr>
        <p:spPr>
          <a:xfrm>
            <a:off x="2276082" y="6101154"/>
            <a:ext cx="8452635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buClr>
                <a:srgbClr val="0433FF"/>
              </a:buClr>
              <a:defRPr sz="4200"/>
            </a:lvl1pPr>
          </a:lstStyle>
          <a:p>
            <a:r>
              <a:rPr dirty="0">
                <a:cs typeface="B Nazanin" panose="00000400000000000000" pitchFamily="2" charset="-78"/>
              </a:rPr>
              <a:t> ?a  /soccer/</a:t>
            </a:r>
            <a:r>
              <a:rPr dirty="0" err="1">
                <a:cs typeface="B Nazanin" panose="00000400000000000000" pitchFamily="2" charset="-78"/>
              </a:rPr>
              <a:t>current_team</a:t>
            </a:r>
            <a:r>
              <a:rPr dirty="0">
                <a:cs typeface="B Nazanin" panose="00000400000000000000" pitchFamily="2" charset="-78"/>
              </a:rPr>
              <a:t>/team  ?b</a:t>
            </a:r>
          </a:p>
        </p:txBody>
      </p:sp>
      <p:sp>
        <p:nvSpPr>
          <p:cNvPr id="964" name="Arrow"/>
          <p:cNvSpPr/>
          <p:nvPr/>
        </p:nvSpPr>
        <p:spPr>
          <a:xfrm rot="5400000">
            <a:off x="5867400" y="4427248"/>
            <a:ext cx="1270000" cy="1270001"/>
          </a:xfrm>
          <a:prstGeom prst="rightArrow">
            <a:avLst>
              <a:gd name="adj1" fmla="val 42316"/>
              <a:gd name="adj2" fmla="val 46674"/>
            </a:avLst>
          </a:prstGeom>
          <a:blipFill>
            <a:blip r:embed="rId3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>
              <a:cs typeface="B Nazanin" panose="00000400000000000000" pitchFamily="2" charset="-78"/>
            </a:endParaRPr>
          </a:p>
        </p:txBody>
      </p:sp>
      <p:sp>
        <p:nvSpPr>
          <p:cNvPr id="96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96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96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96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969" name="PCA Confidence = 0.89"/>
          <p:cNvSpPr txBox="1"/>
          <p:nvPr/>
        </p:nvSpPr>
        <p:spPr>
          <a:xfrm>
            <a:off x="4033775" y="8002906"/>
            <a:ext cx="493724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PCA Confidence = 0.89</a:t>
            </a:r>
          </a:p>
        </p:txBody>
      </p:sp>
      <p:sp>
        <p:nvSpPr>
          <p:cNvPr id="97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7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7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7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97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97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97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97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2337582185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دستهبندی قوانی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rtl="0">
              <a:defRPr/>
            </a:pPr>
            <a:r>
              <a:rPr>
                <a:cs typeface="B Nazanin" panose="00000400000000000000" pitchFamily="2" charset="-78"/>
              </a:rPr>
              <a:t>دسته‌بندی قوانین</a:t>
            </a:r>
          </a:p>
        </p:txBody>
      </p:sp>
      <p:sp>
        <p:nvSpPr>
          <p:cNvPr id="10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72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04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04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04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04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1048" name="Table"/>
          <p:cNvGraphicFramePr/>
          <p:nvPr>
            <p:extLst/>
          </p:nvPr>
        </p:nvGraphicFramePr>
        <p:xfrm>
          <a:off x="336562" y="2880287"/>
          <a:ext cx="12331675" cy="5721290"/>
        </p:xfrm>
        <a:graphic>
          <a:graphicData uri="http://schemas.openxmlformats.org/drawingml/2006/table">
            <a:tbl>
              <a:tblPr firstCol="1">
                <a:tableStyleId>{2708684C-4D16-4618-839F-0558EEFCDFE6}</a:tableStyleId>
              </a:tblPr>
              <a:tblGrid>
                <a:gridCol w="3005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47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8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5534">
                <a:tc gridSpan="3"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100" b="1">
                          <a:sym typeface="Helvetica"/>
                        </a:rPr>
                        <a:t>Rules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2100" b="1">
                          <a:sym typeface="Helvetica"/>
                        </a:rPr>
                        <a:t>name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rule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</a:pPr>
                      <a:r>
                        <a:rPr sz="1700" b="1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#rule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700" b="1">
                          <a:sym typeface="Helvetica"/>
                        </a:rPr>
                        <a:t>R-Subsumption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sz="29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r(x, y) =&gt; r’(x, y)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1127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700" b="1">
                          <a:sym typeface="Helvetica"/>
                        </a:rPr>
                        <a:t>R-Equivalence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</a:pPr>
                      <a:r>
                        <a:rPr sz="29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r(x, y) &lt;=&gt; r’(x, y)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782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700" b="1">
                          <a:sym typeface="Helvetica"/>
                        </a:rPr>
                        <a:t>2-hope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 rtl="1">
                        <a:lnSpc>
                          <a:spcPct val="150000"/>
                        </a:lnSpc>
                        <a:defRPr/>
                      </a:pPr>
                      <a:r>
                        <a:rPr sz="2900">
                          <a:latin typeface="+mj-lt"/>
                          <a:ea typeface="+mj-ea"/>
                          <a:cs typeface="+mj-cs"/>
                          <a:sym typeface="Helvetica"/>
                        </a:rPr>
                        <a:t>r1(x, y), r2(y, z) =&gt; r’(x, z)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810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700" b="1">
                          <a:sym typeface="Helvetica"/>
                        </a:rPr>
                        <a:t>Triangle alignment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900">
                          <a:solidFill>
                            <a:srgbClr val="941100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r(x, z), r(y, z) =&gt; </a:t>
                      </a:r>
                      <a:r>
                        <a:rPr>
                          <a:solidFill>
                            <a:srgbClr val="0433FF"/>
                          </a:solidFill>
                        </a:rPr>
                        <a:t>r’(x, y)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695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700" b="1">
                          <a:sym typeface="Helvetica"/>
                        </a:rPr>
                        <a:t>SR-Subsumption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900">
                          <a:solidFill>
                            <a:srgbClr val="941100"/>
                          </a:solidFill>
                          <a:latin typeface="+mj-lt"/>
                          <a:ea typeface="+mj-ea"/>
                          <a:cs typeface="+mj-cs"/>
                          <a:sym typeface="Helvetica"/>
                        </a:defRPr>
                      </a:pPr>
                      <a:r>
                        <a:t>r</a:t>
                      </a:r>
                      <a:r>
                        <a:rPr baseline="-5999"/>
                        <a:t>1</a:t>
                      </a:r>
                      <a:r>
                        <a:t>(x, y), r</a:t>
                      </a:r>
                      <a:r>
                        <a:rPr baseline="-5999"/>
                        <a:t>2</a:t>
                      </a:r>
                      <a:r>
                        <a:t>(x, v) =&gt; </a:t>
                      </a:r>
                      <a:r>
                        <a:rPr>
                          <a:solidFill>
                            <a:srgbClr val="0433FF"/>
                          </a:solidFill>
                        </a:rPr>
                        <a:t>r’(x, y)</a:t>
                      </a:r>
                    </a:p>
                  </a:txBody>
                  <a:tcPr marL="50800" marR="50800" marT="50800" marB="50800" anchor="ctr" horzOverflow="overflow"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779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5534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/>
                      </a:pPr>
                      <a:r>
                        <a:rPr sz="1700" b="1">
                          <a:sym typeface="Helvetica"/>
                        </a:rPr>
                        <a:t>all rules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2600"/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4193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  <a:miter lim="4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49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5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51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52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053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054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055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056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4253066785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آزمایش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2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73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130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131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132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133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134" name="اعمال قانون SR-subsumption"/>
          <p:cNvSpPr txBox="1"/>
          <p:nvPr/>
        </p:nvSpPr>
        <p:spPr>
          <a:xfrm>
            <a:off x="367665" y="2153526"/>
            <a:ext cx="1225565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SR-subsumption</a:t>
            </a:r>
          </a:p>
        </p:txBody>
      </p:sp>
      <p:sp>
        <p:nvSpPr>
          <p:cNvPr id="113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3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3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3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139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40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41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42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143" name="2D Column Chart"/>
          <p:cNvGraphicFramePr/>
          <p:nvPr>
            <p:extLst/>
          </p:nvPr>
        </p:nvGraphicFramePr>
        <p:xfrm>
          <a:off x="84929" y="3433178"/>
          <a:ext cx="5835317" cy="5450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44" name="2D Column Chart"/>
          <p:cNvGraphicFramePr/>
          <p:nvPr>
            <p:extLst/>
          </p:nvPr>
        </p:nvGraphicFramePr>
        <p:xfrm>
          <a:off x="6729366" y="3356978"/>
          <a:ext cx="6240488" cy="5470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45" name="r1(x, y), r2(x, v) =&gt; r’(x, y)"/>
          <p:cNvSpPr txBox="1"/>
          <p:nvPr/>
        </p:nvSpPr>
        <p:spPr>
          <a:xfrm>
            <a:off x="537551" y="2225465"/>
            <a:ext cx="4446730" cy="5796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914400">
              <a:defRPr sz="3100">
                <a:solidFill>
                  <a:srgbClr val="9411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solidFill>
                  <a:srgbClr val="009193"/>
                </a:solidFill>
                <a:cs typeface="B Nazanin" panose="00000400000000000000" pitchFamily="2" charset="-78"/>
              </a:rPr>
              <a:t>r</a:t>
            </a:r>
            <a:r>
              <a:rPr baseline="-5999">
                <a:solidFill>
                  <a:srgbClr val="009193"/>
                </a:solidFill>
                <a:cs typeface="B Nazanin" panose="00000400000000000000" pitchFamily="2" charset="-78"/>
              </a:rPr>
              <a:t>1</a:t>
            </a:r>
            <a:r>
              <a:rPr>
                <a:solidFill>
                  <a:srgbClr val="009193"/>
                </a:solidFill>
                <a:cs typeface="B Nazanin" panose="00000400000000000000" pitchFamily="2" charset="-78"/>
              </a:rPr>
              <a:t>(x, y), r</a:t>
            </a:r>
            <a:r>
              <a:rPr baseline="-5999">
                <a:solidFill>
                  <a:srgbClr val="009193"/>
                </a:solidFill>
                <a:cs typeface="B Nazanin" panose="00000400000000000000" pitchFamily="2" charset="-78"/>
              </a:rPr>
              <a:t>2</a:t>
            </a:r>
            <a:r>
              <a:rPr>
                <a:solidFill>
                  <a:srgbClr val="009193"/>
                </a:solidFill>
                <a:cs typeface="B Nazanin" panose="00000400000000000000" pitchFamily="2" charset="-78"/>
              </a:rPr>
              <a:t>(x, v)</a:t>
            </a:r>
            <a:r>
              <a:rPr>
                <a:cs typeface="B Nazanin" panose="00000400000000000000" pitchFamily="2" charset="-78"/>
              </a:rPr>
              <a:t> </a:t>
            </a:r>
            <a:r>
              <a:rPr>
                <a:solidFill>
                  <a:srgbClr val="000000"/>
                </a:solidFill>
                <a:cs typeface="B Nazanin" panose="00000400000000000000" pitchFamily="2" charset="-78"/>
              </a:rPr>
              <a:t>=&gt;</a:t>
            </a:r>
            <a:r>
              <a:rPr>
                <a:cs typeface="B Nazanin" panose="00000400000000000000" pitchFamily="2" charset="-78"/>
              </a:rPr>
              <a:t> r’(x, y)</a:t>
            </a:r>
          </a:p>
        </p:txBody>
      </p:sp>
    </p:spTree>
    <p:extLst>
      <p:ext uri="{BB962C8B-B14F-4D97-AF65-F5344CB8AC3E}">
        <p14:creationId xmlns:p14="http://schemas.microsoft.com/office/powerpoint/2010/main" val="2234847995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آزمایشها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74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187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188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189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190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19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9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9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9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19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19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19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19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199" name="2D Column Chart"/>
          <p:cNvGraphicFramePr/>
          <p:nvPr>
            <p:extLst/>
          </p:nvPr>
        </p:nvGraphicFramePr>
        <p:xfrm>
          <a:off x="84929" y="3433178"/>
          <a:ext cx="5835317" cy="5450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00" name="2D Column Chart"/>
          <p:cNvGraphicFramePr/>
          <p:nvPr>
            <p:extLst/>
          </p:nvPr>
        </p:nvGraphicFramePr>
        <p:xfrm>
          <a:off x="6729366" y="3369678"/>
          <a:ext cx="6240488" cy="54700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01" name="اعمال قانون Triangle alignment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Triangle alignment</a:t>
            </a:r>
          </a:p>
        </p:txBody>
      </p:sp>
      <p:pic>
        <p:nvPicPr>
          <p:cNvPr id="1202" name="Screen Shot 1396-02-17 at 00.03.04.png" descr="Screen Shot 1396-02-17 at 00.03.0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1302" y="2242237"/>
            <a:ext cx="4203701" cy="520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40036701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Link prediction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t>Link prediction results</a:t>
            </a:r>
          </a:p>
        </p:txBody>
      </p:sp>
      <p:sp>
        <p:nvSpPr>
          <p:cNvPr id="148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p:pic>
        <p:nvPicPr>
          <p:cNvPr id="1488" name="Screen Shot 1394-11-25 at 21.50.02.png" descr="Screen Shot 1394-11-25 at 21.50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951" y="1803937"/>
            <a:ext cx="13004801" cy="29076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9" name="Screen Shot 1394-11-25 at 21.51.10.png" descr="Screen Shot 1394-11-25 at 21.51.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1235" y="5068016"/>
            <a:ext cx="4102330" cy="3827533"/>
          </a:xfrm>
          <a:prstGeom prst="rect">
            <a:avLst/>
          </a:prstGeom>
          <a:ln w="12700">
            <a:miter lim="400000"/>
          </a:ln>
        </p:spPr>
      </p:pic>
      <p:sp>
        <p:nvSpPr>
          <p:cNvPr id="1490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491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492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493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  <p:sp>
        <p:nvSpPr>
          <p:cNvPr id="1494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نتایج و جمع‌بندی</a:t>
            </a:r>
          </a:p>
        </p:txBody>
      </p:sp>
      <p:sp>
        <p:nvSpPr>
          <p:cNvPr id="149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آزمایش‌ها</a:t>
            </a:r>
          </a:p>
        </p:txBody>
      </p:sp>
      <p:sp>
        <p:nvSpPr>
          <p:cNvPr id="1496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روش‌های موجود</a:t>
            </a:r>
          </a:p>
        </p:txBody>
      </p:sp>
      <p:sp>
        <p:nvSpPr>
          <p:cNvPr id="1497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مقدمه و ادبیات</a:t>
            </a:r>
          </a:p>
        </p:txBody>
      </p:sp>
      <p:sp>
        <p:nvSpPr>
          <p:cNvPr id="1498" name="نتایج و جمعبندی"/>
          <p:cNvSpPr txBox="1"/>
          <p:nvPr/>
        </p:nvSpPr>
        <p:spPr>
          <a:xfrm>
            <a:off x="6070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نتایج و جمع‌بندی</a:t>
            </a:r>
          </a:p>
        </p:txBody>
      </p:sp>
      <p:sp>
        <p:nvSpPr>
          <p:cNvPr id="149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آزمایش‌ها</a:t>
            </a:r>
          </a:p>
        </p:txBody>
      </p:sp>
      <p:sp>
        <p:nvSpPr>
          <p:cNvPr id="1500" name="روشهای موجود"/>
          <p:cNvSpPr txBox="1"/>
          <p:nvPr/>
        </p:nvSpPr>
        <p:spPr>
          <a:xfrm>
            <a:off x="6352002" y="10931"/>
            <a:ext cx="3170599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روش‌های موجود</a:t>
            </a:r>
          </a:p>
        </p:txBody>
      </p:sp>
      <p:sp>
        <p:nvSpPr>
          <p:cNvPr id="1501" name="مقدمه و ادبیات"/>
          <p:cNvSpPr txBox="1"/>
          <p:nvPr/>
        </p:nvSpPr>
        <p:spPr>
          <a:xfrm>
            <a:off x="9521496" y="10931"/>
            <a:ext cx="3474158" cy="486684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مقدمه و ادبیات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Link prediction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t>Link prediction results</a:t>
            </a:r>
          </a:p>
        </p:txBody>
      </p:sp>
      <p:sp>
        <p:nvSpPr>
          <p:cNvPr id="15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pic>
        <p:nvPicPr>
          <p:cNvPr id="1505" name="Screen Shot 1394-11-25 at 21.54.07.png" descr="Screen Shot 1394-11-25 at 21.54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2938021"/>
            <a:ext cx="12547600" cy="4762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6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507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508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509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Embedding Mode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pPr>
              <a:defRPr b="0"/>
            </a:pPr>
            <a:r>
              <a:rPr b="1"/>
              <a:t>Embedding Models</a:t>
            </a:r>
          </a:p>
        </p:txBody>
      </p:sp>
      <p:sp>
        <p:nvSpPr>
          <p:cNvPr id="15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sp>
        <p:nvSpPr>
          <p:cNvPr id="1513" name="Main ideas:…"/>
          <p:cNvSpPr txBox="1"/>
          <p:nvPr/>
        </p:nvSpPr>
        <p:spPr>
          <a:xfrm>
            <a:off x="230148" y="3526236"/>
            <a:ext cx="12544504" cy="307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40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 b="1">
                <a:latin typeface="+mj-lt"/>
                <a:ea typeface="+mj-ea"/>
                <a:cs typeface="+mj-cs"/>
                <a:sym typeface="Helvetica"/>
              </a:defRPr>
            </a:pPr>
            <a:r>
              <a:t>Main ideas:</a:t>
            </a:r>
          </a:p>
          <a:p>
            <a:pPr marL="939800" lvl="3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marL="939800" lvl="3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Models based on </a:t>
            </a:r>
            <a:r>
              <a:rPr>
                <a:solidFill>
                  <a:srgbClr val="0433FF"/>
                </a:solidFill>
              </a:rPr>
              <a:t>low-dimensional continuous vector embeddings</a:t>
            </a:r>
            <a:r>
              <a:t> for entities and relation types, </a:t>
            </a:r>
            <a:r>
              <a:rPr>
                <a:solidFill>
                  <a:srgbClr val="0433FF"/>
                </a:solidFill>
              </a:rPr>
              <a:t>directly trained to define a similarity criterion.</a:t>
            </a:r>
          </a:p>
        </p:txBody>
      </p:sp>
      <p:sp>
        <p:nvSpPr>
          <p:cNvPr id="151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51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51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51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Statistical Relational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pPr>
              <a:defRPr b="0"/>
            </a:pPr>
            <a:r>
              <a:rPr b="1"/>
              <a:t>Statistical Relational Learning</a:t>
            </a:r>
          </a:p>
        </p:txBody>
      </p:sp>
      <p:sp>
        <p:nvSpPr>
          <p:cNvPr id="152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  <p:sp>
        <p:nvSpPr>
          <p:cNvPr id="1521" name="Framework:…"/>
          <p:cNvSpPr txBox="1"/>
          <p:nvPr/>
        </p:nvSpPr>
        <p:spPr>
          <a:xfrm>
            <a:off x="230148" y="2825264"/>
            <a:ext cx="12544504" cy="55736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40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 b="1">
                <a:latin typeface="+mj-lt"/>
                <a:ea typeface="+mj-ea"/>
                <a:cs typeface="+mj-cs"/>
                <a:sym typeface="Helvetica"/>
              </a:defRPr>
            </a:pPr>
            <a:r>
              <a:t>Framework:</a:t>
            </a:r>
          </a:p>
          <a:p>
            <a:pPr marL="939800" lvl="3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n</a:t>
            </a:r>
            <a:r>
              <a:rPr baseline="-5999"/>
              <a:t>s</a:t>
            </a:r>
            <a:r>
              <a:t> subjects </a:t>
            </a:r>
            <a:r>
              <a:rPr i="1"/>
              <a:t>{sub</a:t>
            </a:r>
            <a:r>
              <a:rPr i="1" baseline="-5999"/>
              <a:t>i</a:t>
            </a:r>
            <a:r>
              <a:rPr i="1"/>
              <a:t>}</a:t>
            </a:r>
            <a:r>
              <a:rPr i="1" baseline="-5999"/>
              <a:t>i</a:t>
            </a:r>
            <a:r>
              <a:rPr i="1"/>
              <a:t> ∈ [1;n</a:t>
            </a:r>
            <a:r>
              <a:rPr i="1" baseline="-5999"/>
              <a:t>s </a:t>
            </a:r>
            <a:r>
              <a:rPr i="1"/>
              <a:t>]</a:t>
            </a:r>
          </a:p>
          <a:p>
            <a:pPr marL="939800" lvl="3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n</a:t>
            </a:r>
            <a:r>
              <a:rPr baseline="-5999"/>
              <a:t>r</a:t>
            </a:r>
            <a:r>
              <a:t> relation types </a:t>
            </a:r>
            <a:r>
              <a:rPr i="1"/>
              <a:t>{rel</a:t>
            </a:r>
            <a:r>
              <a:rPr i="1" baseline="-5999"/>
              <a:t>k</a:t>
            </a:r>
            <a:r>
              <a:rPr i="1"/>
              <a:t> }</a:t>
            </a:r>
            <a:r>
              <a:rPr i="1" baseline="-5999"/>
              <a:t>k </a:t>
            </a:r>
            <a:r>
              <a:rPr i="1"/>
              <a:t>∈ [1;n</a:t>
            </a:r>
            <a:r>
              <a:rPr i="1" baseline="-5999"/>
              <a:t>r</a:t>
            </a:r>
            <a:r>
              <a:rPr i="1"/>
              <a:t> ]</a:t>
            </a:r>
          </a:p>
          <a:p>
            <a:pPr marL="939800" lvl="3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n</a:t>
            </a:r>
            <a:r>
              <a:rPr baseline="-5999"/>
              <a:t>o</a:t>
            </a:r>
            <a:r>
              <a:t> objects </a:t>
            </a:r>
            <a:r>
              <a:rPr i="1"/>
              <a:t>{obj</a:t>
            </a:r>
            <a:r>
              <a:rPr i="1" baseline="-5999"/>
              <a:t>j</a:t>
            </a:r>
            <a:r>
              <a:rPr i="1"/>
              <a:t>}</a:t>
            </a:r>
            <a:r>
              <a:rPr i="1" baseline="-5999"/>
              <a:t>j </a:t>
            </a:r>
            <a:r>
              <a:rPr i="1"/>
              <a:t>∈ [1;n</a:t>
            </a:r>
            <a:r>
              <a:rPr i="1" baseline="-5999"/>
              <a:t>o</a:t>
            </a:r>
            <a:r>
              <a:rPr i="1"/>
              <a:t> ]</a:t>
            </a:r>
          </a:p>
          <a:p>
            <a:pPr marL="914400" lvl="3" indent="-2286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Blip>
                <a:blip r:embed="rId2"/>
              </a:buBlip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A fact exists for (sub</a:t>
            </a:r>
            <a:r>
              <a:rPr baseline="-5999"/>
              <a:t>i</a:t>
            </a:r>
            <a:r>
              <a:t>, rel</a:t>
            </a:r>
            <a:r>
              <a:rPr baseline="-5999"/>
              <a:t>k</a:t>
            </a:r>
            <a:r>
              <a:t>, obj</a:t>
            </a:r>
            <a:r>
              <a:rPr baseline="-5999"/>
              <a:t>j</a:t>
            </a:r>
            <a:r>
              <a:t>) if </a:t>
            </a:r>
            <a:r>
              <a:rPr>
                <a:solidFill>
                  <a:srgbClr val="0433FF"/>
                </a:solidFill>
              </a:rPr>
              <a:t>rel</a:t>
            </a:r>
            <a:r>
              <a:rPr baseline="-5999">
                <a:solidFill>
                  <a:srgbClr val="0433FF"/>
                </a:solidFill>
              </a:rPr>
              <a:t>k</a:t>
            </a:r>
            <a:r>
              <a:rPr>
                <a:solidFill>
                  <a:srgbClr val="0433FF"/>
                </a:solidFill>
              </a:rPr>
              <a:t>(sub</a:t>
            </a:r>
            <a:r>
              <a:rPr baseline="-5999">
                <a:solidFill>
                  <a:srgbClr val="0433FF"/>
                </a:solidFill>
              </a:rPr>
              <a:t>i</a:t>
            </a:r>
            <a:r>
              <a:rPr>
                <a:solidFill>
                  <a:srgbClr val="0433FF"/>
                </a:solidFill>
              </a:rPr>
              <a:t>, obj</a:t>
            </a:r>
            <a:r>
              <a:rPr baseline="-5999">
                <a:solidFill>
                  <a:srgbClr val="0433FF"/>
                </a:solidFill>
              </a:rPr>
              <a:t>j</a:t>
            </a:r>
            <a:r>
              <a:rPr>
                <a:solidFill>
                  <a:srgbClr val="0433FF"/>
                </a:solidFill>
              </a:rPr>
              <a:t>)=1</a:t>
            </a:r>
          </a:p>
          <a:p>
            <a:pPr algn="l" defTabSz="457200">
              <a:lnSpc>
                <a:spcPts val="5900"/>
              </a:lnSpc>
              <a:spcBef>
                <a:spcPts val="1200"/>
              </a:spcBef>
              <a:defRPr sz="3500">
                <a:latin typeface="+mj-lt"/>
                <a:ea typeface="+mj-ea"/>
                <a:cs typeface="+mj-cs"/>
                <a:sym typeface="Helvetica"/>
              </a:defRPr>
            </a:pPr>
            <a:endParaRPr>
              <a:solidFill>
                <a:srgbClr val="0433FF"/>
              </a:solidFill>
            </a:endParaRPr>
          </a:p>
          <a:p>
            <a:pPr marL="2540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 b="1">
                <a:latin typeface="+mj-lt"/>
                <a:ea typeface="+mj-ea"/>
                <a:cs typeface="+mj-cs"/>
                <a:sym typeface="Helvetica"/>
              </a:defRPr>
            </a:pPr>
            <a:r>
              <a:t>Goal:</a:t>
            </a:r>
            <a:r>
              <a:rPr>
                <a:solidFill>
                  <a:srgbClr val="0433FF"/>
                </a:solidFill>
              </a:rPr>
              <a:t> </a:t>
            </a:r>
            <a:r>
              <a:rPr b="0"/>
              <a:t>We want to model, from data:</a:t>
            </a:r>
          </a:p>
          <a:p>
            <a:pPr defTabSz="457200">
              <a:lnSpc>
                <a:spcPts val="5900"/>
              </a:lnSpc>
              <a:spcBef>
                <a:spcPts val="1200"/>
              </a:spcBef>
              <a:defRPr sz="3500" b="1">
                <a:latin typeface="+mj-lt"/>
                <a:ea typeface="+mj-ea"/>
                <a:cs typeface="+mj-cs"/>
                <a:sym typeface="Helvetica"/>
              </a:defRPr>
            </a:pPr>
            <a:r>
              <a:t>P</a:t>
            </a:r>
            <a:r>
              <a:rPr b="0"/>
              <a:t>[rel</a:t>
            </a:r>
            <a:r>
              <a:rPr b="0" baseline="-5999"/>
              <a:t>k</a:t>
            </a:r>
            <a:r>
              <a:rPr b="0"/>
              <a:t> (sub</a:t>
            </a:r>
            <a:r>
              <a:rPr b="0" baseline="-5999"/>
              <a:t>i</a:t>
            </a:r>
            <a:r>
              <a:rPr b="0"/>
              <a:t>, obj</a:t>
            </a:r>
            <a:r>
              <a:rPr b="0" baseline="-5999"/>
              <a:t>j</a:t>
            </a:r>
            <a:r>
              <a:rPr b="0"/>
              <a:t>) = 1]</a:t>
            </a:r>
          </a:p>
        </p:txBody>
      </p:sp>
      <p:sp>
        <p:nvSpPr>
          <p:cNvPr id="152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52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52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52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Prevues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 b="1"/>
            </a:lvl1pPr>
          </a:lstStyle>
          <a:p>
            <a:pPr>
              <a:defRPr b="0"/>
            </a:pPr>
            <a:r>
              <a:rPr b="1"/>
              <a:t>Prevues Work</a:t>
            </a:r>
          </a:p>
        </p:txBody>
      </p:sp>
      <p:sp>
        <p:nvSpPr>
          <p:cNvPr id="15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  <p:pic>
        <p:nvPicPr>
          <p:cNvPr id="1529" name="Screen Shot 1394-11-23 at 20.15.38.png" descr="Screen Shot 1394-11-23 at 20.15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4265" y="2290802"/>
            <a:ext cx="10617201" cy="6070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30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531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532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533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مدل ویژگیهای پنها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cs typeface="B Nazanin" panose="00000400000000000000" pitchFamily="2" charset="-78"/>
              </a:rPr>
              <a:t>مدل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ویژگی‌های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پنهان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88277" y="9251950"/>
            <a:ext cx="61555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8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48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249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250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251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252" name="هر موجودیت و نوع رابطه به صورت برداری از ویژگیها تعریف میشوند که ویژگیهای پنهان نام دارد.…"/>
          <p:cNvSpPr txBox="1"/>
          <p:nvPr/>
        </p:nvSpPr>
        <p:spPr>
          <a:xfrm>
            <a:off x="1417180" y="2416126"/>
            <a:ext cx="11099802" cy="3642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ct val="12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هر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</a:t>
            </a:r>
            <a:r>
              <a:rPr dirty="0">
                <a:cs typeface="B Nazanin" panose="00000400000000000000" pitchFamily="2" charset="-78"/>
              </a:rPr>
              <a:t> و </a:t>
            </a:r>
            <a:r>
              <a:rPr dirty="0" err="1">
                <a:cs typeface="B Nazanin" panose="00000400000000000000" pitchFamily="2" charset="-78"/>
              </a:rPr>
              <a:t>نوع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رابطه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صورت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برداری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ویژگی‌ها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تعریف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می‌شوند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که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ویژگی‌های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پنهان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نام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دارد</a:t>
            </a:r>
            <a:r>
              <a:rPr dirty="0">
                <a:cs typeface="B Nazanin" panose="00000400000000000000" pitchFamily="2" charset="-78"/>
              </a:rPr>
              <a:t>.</a:t>
            </a:r>
          </a:p>
          <a:p>
            <a:pPr marL="457200" lvl="1" indent="-228600" algn="just" defTabSz="457200" rtl="1">
              <a:lnSpc>
                <a:spcPct val="12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به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طور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مستقیم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روی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داده‌ها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تصمیم‌گیری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نمی‌شود</a:t>
            </a:r>
            <a:r>
              <a:rPr dirty="0">
                <a:cs typeface="B Nazanin" panose="00000400000000000000" pitchFamily="2" charset="-78"/>
              </a:rPr>
              <a:t> و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ویژگی‌های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پنهان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هر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موجودیت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یا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رابطه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تصمیم‌گیری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انجام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می‌شود</a:t>
            </a:r>
            <a:r>
              <a:rPr dirty="0">
                <a:cs typeface="B Nazanin" panose="00000400000000000000" pitchFamily="2" charset="-78"/>
              </a:rPr>
              <a:t>.</a:t>
            </a:r>
            <a:endParaRPr dirty="0">
              <a:solidFill>
                <a:srgbClr val="0433FF"/>
              </a:solidFill>
              <a:cs typeface="B Nazanin" panose="00000400000000000000" pitchFamily="2" charset="-78"/>
            </a:endParaRPr>
          </a:p>
          <a:p>
            <a:pPr marL="457200" lvl="1" indent="-228600" algn="just" defTabSz="457200" rtl="1">
              <a:lnSpc>
                <a:spcPct val="1200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 </a:t>
            </a:r>
            <a:r>
              <a:rPr dirty="0" err="1">
                <a:solidFill>
                  <a:srgbClr val="0433FF"/>
                </a:solidFill>
                <a:cs typeface="B Nazanin" panose="00000400000000000000" pitchFamily="2" charset="-78"/>
              </a:rPr>
              <a:t>مثال</a:t>
            </a:r>
            <a:r>
              <a:rPr dirty="0">
                <a:solidFill>
                  <a:srgbClr val="0433FF"/>
                </a:solidFill>
                <a:cs typeface="B Nazanin" panose="00000400000000000000" pitchFamily="2" charset="-78"/>
              </a:rPr>
              <a:t>:</a:t>
            </a:r>
          </a:p>
        </p:txBody>
      </p:sp>
      <p:sp>
        <p:nvSpPr>
          <p:cNvPr id="256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25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258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259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288" y="6042979"/>
            <a:ext cx="6258224" cy="2788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Modeling Relations as Translations (Bordes et al. ’13)"/>
          <p:cNvSpPr txBox="1">
            <a:spLocks noGrp="1"/>
          </p:cNvSpPr>
          <p:nvPr>
            <p:ph type="title"/>
          </p:nvPr>
        </p:nvSpPr>
        <p:spPr>
          <a:xfrm>
            <a:off x="504733" y="502044"/>
            <a:ext cx="11995334" cy="111417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defTabSz="572516" rtl="0">
              <a:defRPr sz="4312"/>
            </a:pPr>
            <a:r>
              <a:rPr b="1"/>
              <a:t>Modeling Relations as Translations </a:t>
            </a:r>
            <a:r>
              <a:rPr sz="2548">
                <a:solidFill>
                  <a:srgbClr val="929292"/>
                </a:solidFill>
              </a:rPr>
              <a:t>(Bordes et al. ’13)</a:t>
            </a:r>
          </a:p>
        </p:txBody>
      </p:sp>
      <p:sp>
        <p:nvSpPr>
          <p:cNvPr id="153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80</a:t>
            </a:fld>
            <a:endParaRPr/>
          </a:p>
        </p:txBody>
      </p:sp>
      <p:sp>
        <p:nvSpPr>
          <p:cNvPr id="1537" name="S"/>
          <p:cNvSpPr/>
          <p:nvPr/>
        </p:nvSpPr>
        <p:spPr>
          <a:xfrm>
            <a:off x="4397346" y="2844261"/>
            <a:ext cx="729824" cy="705595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S</a:t>
            </a:r>
          </a:p>
        </p:txBody>
      </p:sp>
      <p:pic>
        <p:nvPicPr>
          <p:cNvPr id="1553" name="Connection Line" descr="Connection Line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73421" y="2522472"/>
            <a:ext cx="3350748" cy="524124"/>
          </a:xfrm>
          <a:prstGeom prst="rect">
            <a:avLst/>
          </a:prstGeom>
        </p:spPr>
      </p:pic>
      <p:sp>
        <p:nvSpPr>
          <p:cNvPr id="1539" name="O"/>
          <p:cNvSpPr/>
          <p:nvPr/>
        </p:nvSpPr>
        <p:spPr>
          <a:xfrm>
            <a:off x="8228647" y="2844261"/>
            <a:ext cx="729824" cy="705595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O</a:t>
            </a:r>
          </a:p>
        </p:txBody>
      </p:sp>
      <p:sp>
        <p:nvSpPr>
          <p:cNvPr id="1540" name="r"/>
          <p:cNvSpPr txBox="1"/>
          <p:nvPr/>
        </p:nvSpPr>
        <p:spPr>
          <a:xfrm>
            <a:off x="6506055" y="1869617"/>
            <a:ext cx="2922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</a:t>
            </a:r>
          </a:p>
        </p:txBody>
      </p:sp>
      <p:pic>
        <p:nvPicPr>
          <p:cNvPr id="1541" name="Screen Shot 1394-11-25 at 10.30.41.png" descr="Screen Shot 1394-11-25 at 10.30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5039" y="5711014"/>
            <a:ext cx="2768601" cy="260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2" name="R"/>
          <p:cNvSpPr txBox="1"/>
          <p:nvPr/>
        </p:nvSpPr>
        <p:spPr>
          <a:xfrm>
            <a:off x="3121489" y="6504776"/>
            <a:ext cx="38027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R</a:t>
            </a:r>
          </a:p>
        </p:txBody>
      </p:sp>
      <p:sp>
        <p:nvSpPr>
          <p:cNvPr id="1543" name="Et"/>
          <p:cNvSpPr txBox="1"/>
          <p:nvPr/>
        </p:nvSpPr>
        <p:spPr>
          <a:xfrm>
            <a:off x="2145816" y="5550143"/>
            <a:ext cx="43042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1">
                <a:latin typeface="+mj-lt"/>
                <a:ea typeface="+mj-ea"/>
                <a:cs typeface="+mj-cs"/>
                <a:sym typeface="Helvetica"/>
              </a:defRPr>
            </a:pPr>
            <a:r>
              <a:t>E</a:t>
            </a:r>
            <a:r>
              <a:rPr baseline="-5999"/>
              <a:t>t</a:t>
            </a:r>
          </a:p>
        </p:txBody>
      </p:sp>
      <p:sp>
        <p:nvSpPr>
          <p:cNvPr id="1544" name="Eh"/>
          <p:cNvSpPr txBox="1"/>
          <p:nvPr/>
        </p:nvSpPr>
        <p:spPr>
          <a:xfrm>
            <a:off x="852342" y="5849654"/>
            <a:ext cx="49629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800" b="1">
                <a:latin typeface="+mj-lt"/>
                <a:ea typeface="+mj-ea"/>
                <a:cs typeface="+mj-cs"/>
                <a:sym typeface="Helvetica"/>
              </a:defRPr>
            </a:pPr>
            <a:r>
              <a:t>E</a:t>
            </a:r>
            <a:r>
              <a:rPr baseline="-5999"/>
              <a:t>h</a:t>
            </a:r>
          </a:p>
        </p:txBody>
      </p:sp>
      <p:sp>
        <p:nvSpPr>
          <p:cNvPr id="1545" name="Intuition: we want s + r ~ o."/>
          <p:cNvSpPr txBox="1"/>
          <p:nvPr/>
        </p:nvSpPr>
        <p:spPr>
          <a:xfrm>
            <a:off x="5899505" y="4816556"/>
            <a:ext cx="5849358" cy="647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b="1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rPr>
              <a:t>Intuition</a:t>
            </a:r>
            <a:r>
              <a:t>: we want s + r ~ o.</a:t>
            </a:r>
          </a:p>
        </p:txBody>
      </p:sp>
      <p:sp>
        <p:nvSpPr>
          <p:cNvPr id="1546" name="Dissimilarity measure is defined as:"/>
          <p:cNvSpPr txBox="1"/>
          <p:nvPr/>
        </p:nvSpPr>
        <p:spPr>
          <a:xfrm>
            <a:off x="5632801" y="5735701"/>
            <a:ext cx="651997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r>
              <a:t>Dissimilarity measure is defined as:</a:t>
            </a:r>
          </a:p>
        </p:txBody>
      </p:sp>
      <p:pic>
        <p:nvPicPr>
          <p:cNvPr id="1547" name="Screen Shot 1394-11-25 at 10.35.42.png" descr="Screen Shot 1394-11-25 at 10.35.4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47222" y="6620278"/>
            <a:ext cx="5553923" cy="842848"/>
          </a:xfrm>
          <a:prstGeom prst="rect">
            <a:avLst/>
          </a:prstGeom>
          <a:ln w="12700">
            <a:miter lim="400000"/>
          </a:ln>
        </p:spPr>
      </p:pic>
      <p:sp>
        <p:nvSpPr>
          <p:cNvPr id="1548" name="s,r and o are learned to verify that."/>
          <p:cNvSpPr txBox="1"/>
          <p:nvPr/>
        </p:nvSpPr>
        <p:spPr>
          <a:xfrm>
            <a:off x="5891773" y="7763501"/>
            <a:ext cx="634847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/>
            </a:pPr>
            <a:r>
              <a:rPr>
                <a:solidFill>
                  <a:srgbClr val="0433FF"/>
                </a:solidFill>
              </a:rPr>
              <a:t>s,r</a:t>
            </a:r>
            <a:r>
              <a:t> and </a:t>
            </a:r>
            <a:r>
              <a:rPr>
                <a:solidFill>
                  <a:srgbClr val="0433FF"/>
                </a:solidFill>
              </a:rPr>
              <a:t>o</a:t>
            </a:r>
            <a:r>
              <a:t> are learned to verify that.</a:t>
            </a:r>
          </a:p>
        </p:txBody>
      </p:sp>
      <p:sp>
        <p:nvSpPr>
          <p:cNvPr id="154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55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55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55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pPr>
              <a:defRPr b="0"/>
            </a:pPr>
            <a:r>
              <a:rPr b="1"/>
              <a:t>Agenda</a:t>
            </a:r>
          </a:p>
        </p:txBody>
      </p:sp>
      <p:sp>
        <p:nvSpPr>
          <p:cNvPr id="1557" name="Multi-relational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927100" indent="-927100" rtl="0">
              <a:lnSpc>
                <a:spcPct val="120000"/>
              </a:lnSpc>
              <a:buSzPct val="76000"/>
              <a:buBlip>
                <a:blip r:embed="rId2"/>
              </a:buBlip>
              <a:defRPr b="1"/>
            </a:pPr>
            <a:r>
              <a:t>Multi-relational data</a:t>
            </a:r>
            <a:endParaRPr>
              <a:solidFill>
                <a:srgbClr val="FF0000"/>
              </a:solidFill>
              <a:latin typeface="B Nazanin"/>
              <a:ea typeface="B Nazanin"/>
              <a:cs typeface="B Nazanin"/>
              <a:sym typeface="B Nazanin"/>
            </a:endParaRPr>
          </a:p>
          <a:p>
            <a:pPr marL="927100" indent="-927100" rtl="0">
              <a:lnSpc>
                <a:spcPct val="120000"/>
              </a:lnSpc>
              <a:buSzPct val="76000"/>
              <a:buBlip>
                <a:blip r:embed="rId2"/>
              </a:buBlip>
              <a:defRPr b="1"/>
            </a:pPr>
            <a:r>
              <a:t>Link Prediction in KBs</a:t>
            </a:r>
          </a:p>
          <a:p>
            <a:pPr marL="927100" indent="-927100" rtl="0">
              <a:lnSpc>
                <a:spcPct val="120000"/>
              </a:lnSpc>
              <a:buSzPct val="76000"/>
              <a:buBlip>
                <a:blip r:embed="rId3"/>
              </a:buBlip>
              <a:defRPr b="1">
                <a:solidFill>
                  <a:srgbClr val="0433FF"/>
                </a:solidFill>
              </a:defRPr>
            </a:pPr>
            <a:r>
              <a:t>Experiments</a:t>
            </a:r>
          </a:p>
          <a:p>
            <a:pPr marL="927100" indent="-927100" rtl="0">
              <a:lnSpc>
                <a:spcPct val="120000"/>
              </a:lnSpc>
              <a:buSzPct val="76000"/>
              <a:buBlip>
                <a:blip r:embed="rId3"/>
              </a:buBlip>
              <a:defRPr b="1"/>
            </a:pPr>
            <a:r>
              <a:t>Association Rules</a:t>
            </a:r>
          </a:p>
          <a:p>
            <a:pPr marL="927100" indent="-927100" rtl="0">
              <a:lnSpc>
                <a:spcPct val="120000"/>
              </a:lnSpc>
              <a:buSzPct val="76000"/>
              <a:buBlip>
                <a:blip r:embed="rId3"/>
              </a:buBlip>
              <a:defRPr b="1"/>
            </a:pPr>
            <a:r>
              <a:t>References</a:t>
            </a:r>
          </a:p>
        </p:txBody>
      </p:sp>
      <p:sp>
        <p:nvSpPr>
          <p:cNvPr id="15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sp>
        <p:nvSpPr>
          <p:cNvPr id="155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56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56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56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t>Experiments</a:t>
            </a:r>
          </a:p>
        </p:txBody>
      </p:sp>
      <p:sp>
        <p:nvSpPr>
          <p:cNvPr id="15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82</a:t>
            </a:fld>
            <a:endParaRPr/>
          </a:p>
        </p:txBody>
      </p:sp>
      <p:sp>
        <p:nvSpPr>
          <p:cNvPr id="1566" name="Data statistics:"/>
          <p:cNvSpPr txBox="1"/>
          <p:nvPr/>
        </p:nvSpPr>
        <p:spPr>
          <a:xfrm>
            <a:off x="230148" y="2262546"/>
            <a:ext cx="12544504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540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 Data statistics:</a:t>
            </a:r>
          </a:p>
        </p:txBody>
      </p:sp>
      <p:pic>
        <p:nvPicPr>
          <p:cNvPr id="1567" name="Screen Shot 1394-11-25 at 11.08.34.png" descr="Screen Shot 1394-11-25 at 11.08.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7750" y="3099045"/>
            <a:ext cx="10909300" cy="19558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8" name="Training times for TransE:…"/>
          <p:cNvSpPr txBox="1"/>
          <p:nvPr/>
        </p:nvSpPr>
        <p:spPr>
          <a:xfrm>
            <a:off x="344473" y="5576040"/>
            <a:ext cx="12544504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54000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 b="1">
                <a:latin typeface="+mj-lt"/>
                <a:ea typeface="+mj-ea"/>
                <a:cs typeface="+mj-cs"/>
                <a:sym typeface="Helvetica"/>
              </a:defRPr>
            </a:pPr>
            <a:r>
              <a:t>Training times for TransE:</a:t>
            </a:r>
          </a:p>
          <a:p>
            <a:pPr marL="939800" lvl="3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Embedding dimension: 50</a:t>
            </a:r>
          </a:p>
          <a:p>
            <a:pPr marL="939800" lvl="3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Training time:</a:t>
            </a:r>
          </a:p>
          <a:p>
            <a:pPr marL="1625600" lvl="6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on Freebase15k: </a:t>
            </a:r>
            <a:r>
              <a:rPr>
                <a:solidFill>
                  <a:srgbClr val="0433FF"/>
                </a:solidFill>
              </a:rPr>
              <a:t>~1.2h</a:t>
            </a:r>
            <a:r>
              <a:t> (on 1 core),</a:t>
            </a:r>
          </a:p>
          <a:p>
            <a:pPr marL="1625600" lvl="6" indent="-254000" algn="l" defTabSz="457200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10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on Freebase1M: </a:t>
            </a:r>
            <a:r>
              <a:rPr>
                <a:solidFill>
                  <a:srgbClr val="0433FF"/>
                </a:solidFill>
              </a:rPr>
              <a:t>~1d</a:t>
            </a:r>
            <a:r>
              <a:t> (on 16 cores).</a:t>
            </a:r>
          </a:p>
        </p:txBody>
      </p:sp>
      <p:sp>
        <p:nvSpPr>
          <p:cNvPr id="156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57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57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57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Using Association Rul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t>Using Association Rules</a:t>
            </a:r>
          </a:p>
        </p:txBody>
      </p:sp>
      <p:sp>
        <p:nvSpPr>
          <p:cNvPr id="158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69062" y="9251950"/>
            <a:ext cx="253976" cy="381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83</a:t>
            </a:fld>
            <a:endParaRPr/>
          </a:p>
        </p:txBody>
      </p:sp>
      <p:pic>
        <p:nvPicPr>
          <p:cNvPr id="1584" name="Screen Shot 1394-11-25 at 12.39.24.png" descr="Screen Shot 1394-11-25 at 12.39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3850" y="3431926"/>
            <a:ext cx="9817100" cy="400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Multi-relational data</a:t>
            </a:r>
          </a:p>
        </p:txBody>
      </p:sp>
      <p:sp>
        <p:nvSpPr>
          <p:cNvPr id="158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Link prediction</a:t>
            </a:r>
          </a:p>
        </p:txBody>
      </p:sp>
      <p:sp>
        <p:nvSpPr>
          <p:cNvPr id="158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Experiments</a:t>
            </a:r>
          </a:p>
        </p:txBody>
      </p:sp>
      <p:sp>
        <p:nvSpPr>
          <p:cNvPr id="158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Association Rules</a:t>
            </a:r>
          </a:p>
        </p:txBody>
      </p:sp>
      <p:sp>
        <p:nvSpPr>
          <p:cNvPr id="1589" name="قوانین استخراج شده:"/>
          <p:cNvSpPr txBox="1"/>
          <p:nvPr/>
        </p:nvSpPr>
        <p:spPr>
          <a:xfrm>
            <a:off x="1417180" y="2416126"/>
            <a:ext cx="11099802" cy="6798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marL="457200" lvl="1" indent="-228600" algn="just" defTabSz="457200" rtl="1">
              <a:lnSpc>
                <a:spcPts val="5900"/>
              </a:lnSpc>
              <a:spcBef>
                <a:spcPts val="1200"/>
              </a:spcBef>
              <a:buClr>
                <a:srgbClr val="0433FF"/>
              </a:buClr>
              <a:buSzPct val="80000"/>
              <a:buChar char="๏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t> قوانین استخراج شده: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84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22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22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22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2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pic>
        <p:nvPicPr>
          <p:cNvPr id="1228" name="Screen Shot 1395-08-24 at 02.08.39.png" descr="Screen Shot 1395-08-24 at 02.08.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8291" y="2314740"/>
            <a:ext cx="2772213" cy="426495"/>
          </a:xfrm>
          <a:prstGeom prst="rect">
            <a:avLst/>
          </a:prstGeom>
          <a:ln w="12700">
            <a:miter lim="400000"/>
          </a:ln>
        </p:spPr>
      </p:pic>
      <p:sp>
        <p:nvSpPr>
          <p:cNvPr id="1229" name="اعمال قانون R-Equivalence"/>
          <p:cNvSpPr txBox="1"/>
          <p:nvPr/>
        </p:nvSpPr>
        <p:spPr>
          <a:xfrm>
            <a:off x="4100448" y="2153526"/>
            <a:ext cx="8522873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R-Equivalence</a:t>
            </a:r>
          </a:p>
        </p:txBody>
      </p:sp>
      <p:sp>
        <p:nvSpPr>
          <p:cNvPr id="123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3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3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3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23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3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3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3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238" name="2D Column Chart"/>
          <p:cNvGraphicFramePr/>
          <p:nvPr>
            <p:extLst/>
          </p:nvPr>
        </p:nvGraphicFramePr>
        <p:xfrm>
          <a:off x="436123" y="3630262"/>
          <a:ext cx="11534982" cy="4991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069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85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24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24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24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4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246" name="اعمال قانون 2-Hops Translation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2-Hops Translation</a:t>
            </a:r>
          </a:p>
        </p:txBody>
      </p:sp>
      <p:pic>
        <p:nvPicPr>
          <p:cNvPr id="1247" name="Screen Shot 1396-02-17 at 00.02.57.png" descr="Screen Shot 1396-02-17 at 00.02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2015" y="2235887"/>
            <a:ext cx="4876801" cy="5334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8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4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50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51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25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5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5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5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256" name="2D Column Chart"/>
          <p:cNvGraphicFramePr/>
          <p:nvPr>
            <p:extLst/>
          </p:nvPr>
        </p:nvGraphicFramePr>
        <p:xfrm>
          <a:off x="436123" y="3617562"/>
          <a:ext cx="11534982" cy="4991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4962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86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260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261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262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63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264" name="اعمال قانون Triangle alignment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Triangle alignment</a:t>
            </a:r>
          </a:p>
        </p:txBody>
      </p:sp>
      <p:pic>
        <p:nvPicPr>
          <p:cNvPr id="1265" name="Screen Shot 1396-02-17 at 00.03.04.png" descr="Screen Shot 1396-02-17 at 00.03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1302" y="2242237"/>
            <a:ext cx="42037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1266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6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68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69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27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7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7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7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274" name="2D Column Chart"/>
          <p:cNvGraphicFramePr/>
          <p:nvPr>
            <p:extLst/>
          </p:nvPr>
        </p:nvGraphicFramePr>
        <p:xfrm>
          <a:off x="436123" y="3617562"/>
          <a:ext cx="11534982" cy="4991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9276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7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87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278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279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280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81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282" name="اعمال همهی قانونها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95300" indent="-495300" algn="r" rtl="1">
              <a:buClr>
                <a:srgbClr val="0433FF"/>
              </a:buClr>
              <a:buSzPct val="100000"/>
              <a:buChar char="๏"/>
              <a:defRPr sz="4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cs typeface="B Nazanin" panose="00000400000000000000" pitchFamily="2" charset="-78"/>
                <a:sym typeface="Helvetica"/>
              </a:rPr>
              <a:t>اعمال همه‌ی قانون‌ها</a:t>
            </a:r>
          </a:p>
        </p:txBody>
      </p:sp>
      <p:sp>
        <p:nvSpPr>
          <p:cNvPr id="1283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84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85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86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287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28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289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290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aphicFrame>
        <p:nvGraphicFramePr>
          <p:cNvPr id="1291" name="2D Column Chart"/>
          <p:cNvGraphicFramePr/>
          <p:nvPr>
            <p:extLst/>
          </p:nvPr>
        </p:nvGraphicFramePr>
        <p:xfrm>
          <a:off x="436123" y="3617562"/>
          <a:ext cx="11534982" cy="4991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2359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88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295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296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297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298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1299" name="اعمال قانون R-subsumption"/>
          <p:cNvSpPr txBox="1"/>
          <p:nvPr/>
        </p:nvSpPr>
        <p:spPr>
          <a:xfrm>
            <a:off x="367665" y="2153526"/>
            <a:ext cx="12255656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R-subsumption</a:t>
            </a:r>
          </a:p>
        </p:txBody>
      </p:sp>
      <p:graphicFrame>
        <p:nvGraphicFramePr>
          <p:cNvPr id="1300" name="Hit@10"/>
          <p:cNvGraphicFramePr/>
          <p:nvPr>
            <p:extLst/>
          </p:nvPr>
        </p:nvGraphicFramePr>
        <p:xfrm>
          <a:off x="458165" y="2898919"/>
          <a:ext cx="4801576" cy="6299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01" name="Table"/>
          <p:cNvGraphicFramePr/>
          <p:nvPr>
            <p:extLst/>
          </p:nvPr>
        </p:nvGraphicFramePr>
        <p:xfrm>
          <a:off x="6502201" y="4995440"/>
          <a:ext cx="6325886" cy="2503989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602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4663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Hit@10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TransE-AR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46.2%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02" name="Screen Shot 1395-08-24 at 02.07.33.png" descr="Screen Shot 1395-08-24 at 02.07.3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8519" y="2322500"/>
            <a:ext cx="2597943" cy="410975"/>
          </a:xfrm>
          <a:prstGeom prst="rect">
            <a:avLst/>
          </a:prstGeom>
          <a:ln w="12700">
            <a:miter lim="400000"/>
          </a:ln>
        </p:spPr>
      </p:pic>
      <p:sp>
        <p:nvSpPr>
          <p:cNvPr id="1303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04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05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06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307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08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09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10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380373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3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89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314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315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316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317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1318" name="Hit@10"/>
          <p:cNvGraphicFramePr/>
          <p:nvPr>
            <p:extLst/>
          </p:nvPr>
        </p:nvGraphicFramePr>
        <p:xfrm>
          <a:off x="458165" y="2898919"/>
          <a:ext cx="4801576" cy="6299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19" name="Table"/>
          <p:cNvGraphicFramePr/>
          <p:nvPr>
            <p:extLst/>
          </p:nvPr>
        </p:nvGraphicFramePr>
        <p:xfrm>
          <a:off x="6502201" y="4995440"/>
          <a:ext cx="6325886" cy="2503989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602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4663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Hit@10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TransE-AR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47.3%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320" name="Screen Shot 1395-08-24 at 02.08.39.png" descr="Screen Shot 1395-08-24 at 02.08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291" y="2314740"/>
            <a:ext cx="2772213" cy="426495"/>
          </a:xfrm>
          <a:prstGeom prst="rect">
            <a:avLst/>
          </a:prstGeom>
          <a:ln w="12700">
            <a:miter lim="400000"/>
          </a:ln>
        </p:spPr>
      </p:pic>
      <p:sp>
        <p:nvSpPr>
          <p:cNvPr id="1321" name="اعمال قانون R-Equivalence"/>
          <p:cNvSpPr txBox="1"/>
          <p:nvPr/>
        </p:nvSpPr>
        <p:spPr>
          <a:xfrm>
            <a:off x="4100448" y="2153526"/>
            <a:ext cx="8522873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R-Equivalence</a:t>
            </a:r>
          </a:p>
        </p:txBody>
      </p:sp>
      <p:sp>
        <p:nvSpPr>
          <p:cNvPr id="132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2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2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2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326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27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28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29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3586870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تعریف مجموعه داده"/>
          <p:cNvSpPr txBox="1">
            <a:spLocks noGrp="1"/>
          </p:cNvSpPr>
          <p:nvPr>
            <p:ph type="title"/>
          </p:nvPr>
        </p:nvSpPr>
        <p:spPr>
          <a:xfrm>
            <a:off x="-2373231" y="1965517"/>
            <a:ext cx="11099800" cy="1114178"/>
          </a:xfrm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تعریف مجموعه داده</a:t>
            </a:r>
          </a:p>
        </p:txBody>
      </p:sp>
      <p:sp>
        <p:nvSpPr>
          <p:cNvPr id="27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88277" y="9251950"/>
            <a:ext cx="61555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>
                <a:cs typeface="B Nazanin" panose="00000400000000000000" pitchFamily="2" charset="-78"/>
              </a:rPr>
              <a:t>9</a:t>
            </a:fld>
            <a:r>
              <a:rPr lang="en-US" dirty="0">
                <a:cs typeface="B Nazanin" panose="00000400000000000000" pitchFamily="2" charset="-78"/>
              </a:rPr>
              <a:t> /40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7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28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28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28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sp>
        <p:nvSpPr>
          <p:cNvPr id="283" name="Freebase 15k…"/>
          <p:cNvSpPr txBox="1"/>
          <p:nvPr/>
        </p:nvSpPr>
        <p:spPr>
          <a:xfrm>
            <a:off x="5467647" y="2416126"/>
            <a:ext cx="7049335" cy="3919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r" defTabSz="457200" rtl="1">
              <a:spcBef>
                <a:spcPts val="1200"/>
              </a:spcBef>
              <a:defRPr sz="3500">
                <a:solidFill>
                  <a:srgbClr val="0433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  Freebase 15k</a:t>
            </a:r>
          </a:p>
          <a:p>
            <a:pPr marL="209005" indent="-209005" algn="r" defTabSz="457200" rtl="1">
              <a:spcBef>
                <a:spcPts val="1200"/>
              </a:spcBef>
              <a:buClr>
                <a:srgbClr val="0433FF"/>
              </a:buClr>
              <a:buSzPct val="15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lang="en-US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یک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نمونه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نرمال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از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پایگاه‌دانش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اصلی</a:t>
            </a:r>
            <a:endParaRPr dirty="0">
              <a:cs typeface="B Nazanin" panose="00000400000000000000" pitchFamily="2" charset="-78"/>
            </a:endParaRPr>
          </a:p>
          <a:p>
            <a:pPr marL="228600" indent="-228600" algn="r" defTabSz="457200" rtl="1">
              <a:spcBef>
                <a:spcPts val="1200"/>
              </a:spcBef>
              <a:buClr>
                <a:srgbClr val="0433FF"/>
              </a:buClr>
              <a:buSzPct val="150000"/>
              <a:buChar char="•"/>
              <a:defRPr sz="3500">
                <a:latin typeface="+mj-lt"/>
                <a:ea typeface="+mj-ea"/>
                <a:cs typeface="+mj-cs"/>
                <a:sym typeface="Helvetica"/>
              </a:defRPr>
            </a:pPr>
            <a:r>
              <a:rPr lang="en-US" dirty="0" smtClean="0">
                <a:cs typeface="B Nazanin" panose="00000400000000000000" pitchFamily="2" charset="-78"/>
              </a:rPr>
              <a:t> </a:t>
            </a:r>
            <a:r>
              <a:rPr dirty="0" err="1" smtClean="0">
                <a:cs typeface="B Nazanin" panose="00000400000000000000" pitchFamily="2" charset="-78"/>
              </a:rPr>
              <a:t>داده‌ها</a:t>
            </a:r>
            <a:r>
              <a:rPr dirty="0">
                <a:cs typeface="B Nazanin" panose="00000400000000000000" pitchFamily="2" charset="-78"/>
              </a:rPr>
              <a:t>:</a:t>
            </a:r>
          </a:p>
          <a:p>
            <a:pPr marL="914400" lvl="3" indent="-2286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۱۴,۹۵۱ </a:t>
            </a:r>
            <a:r>
              <a:rPr dirty="0" err="1">
                <a:cs typeface="B Nazanin" panose="00000400000000000000" pitchFamily="2" charset="-78"/>
              </a:rPr>
              <a:t>موجودیت</a:t>
            </a:r>
            <a:endParaRPr dirty="0">
              <a:cs typeface="B Nazanin" panose="00000400000000000000" pitchFamily="2" charset="-78"/>
            </a:endParaRPr>
          </a:p>
          <a:p>
            <a:pPr marL="914400" lvl="3" indent="-2286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cs typeface="B Nazanin" panose="00000400000000000000" pitchFamily="2" charset="-78"/>
              </a:rPr>
              <a:t>۱,۳۴۵ </a:t>
            </a:r>
            <a:r>
              <a:rPr dirty="0" err="1">
                <a:cs typeface="B Nazanin" panose="00000400000000000000" pitchFamily="2" charset="-78"/>
              </a:rPr>
              <a:t>رابطه</a:t>
            </a:r>
            <a:r>
              <a:rPr dirty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مختلف</a:t>
            </a:r>
            <a:endParaRPr dirty="0">
              <a:cs typeface="B Nazanin" panose="00000400000000000000" pitchFamily="2" charset="-78"/>
            </a:endParaRPr>
          </a:p>
          <a:p>
            <a:pPr marL="914400" lvl="3" indent="-228600" algn="r" defTabSz="457200" rtl="1">
              <a:spcBef>
                <a:spcPts val="1200"/>
              </a:spcBef>
              <a:buClr>
                <a:srgbClr val="0433FF"/>
              </a:buClr>
              <a:buSzPct val="100000"/>
              <a:buChar char="•"/>
              <a:defRPr sz="3200">
                <a:latin typeface="+mj-lt"/>
                <a:ea typeface="+mj-ea"/>
                <a:cs typeface="+mj-cs"/>
                <a:sym typeface="Helvetica"/>
              </a:defRPr>
            </a:pPr>
            <a:r>
              <a:rPr lang="fa-IR" dirty="0" smtClean="0">
                <a:cs typeface="B Nazanin" panose="00000400000000000000" pitchFamily="2" charset="-78"/>
              </a:rPr>
              <a:t>592،213</a:t>
            </a:r>
            <a:r>
              <a:rPr dirty="0" smtClean="0">
                <a:cs typeface="B Nazanin" panose="00000400000000000000" pitchFamily="2" charset="-78"/>
              </a:rPr>
              <a:t> </a:t>
            </a:r>
            <a:r>
              <a:rPr dirty="0" err="1">
                <a:cs typeface="B Nazanin" panose="00000400000000000000" pitchFamily="2" charset="-78"/>
              </a:rPr>
              <a:t>حقیقت</a:t>
            </a:r>
            <a:endParaRPr dirty="0">
              <a:cs typeface="B Nazanin" panose="00000400000000000000" pitchFamily="2" charset="-78"/>
            </a:endParaRPr>
          </a:p>
        </p:txBody>
      </p:sp>
      <p:grpSp>
        <p:nvGrpSpPr>
          <p:cNvPr id="300" name="Group"/>
          <p:cNvGrpSpPr/>
          <p:nvPr/>
        </p:nvGrpSpPr>
        <p:grpSpPr>
          <a:xfrm>
            <a:off x="867197" y="5303846"/>
            <a:ext cx="7322679" cy="4006570"/>
            <a:chOff x="-40445" y="-79901"/>
            <a:chExt cx="7322678" cy="4006569"/>
          </a:xfrm>
        </p:grpSpPr>
        <p:sp>
          <p:nvSpPr>
            <p:cNvPr id="296" name="WALL-E has the genre?!"/>
            <p:cNvSpPr txBox="1"/>
            <p:nvPr/>
          </p:nvSpPr>
          <p:spPr>
            <a:xfrm>
              <a:off x="-27992" y="509356"/>
              <a:ext cx="3473708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/>
              </a:lvl1pPr>
            </a:lstStyle>
            <a:p>
              <a:r>
                <a:rPr>
                  <a:cs typeface="B Nazanin" panose="00000400000000000000" pitchFamily="2" charset="-78"/>
                </a:rPr>
                <a:t>WALL-E has the genre?!</a:t>
              </a:r>
            </a:p>
          </p:txBody>
        </p:sp>
        <p:sp>
          <p:nvSpPr>
            <p:cNvPr id="297" name="1- Animations…"/>
            <p:cNvSpPr txBox="1"/>
            <p:nvPr/>
          </p:nvSpPr>
          <p:spPr>
            <a:xfrm>
              <a:off x="3932785" y="510367"/>
              <a:ext cx="3349448" cy="3416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rPr>
                  <a:cs typeface="B Nazanin" panose="00000400000000000000" pitchFamily="2" charset="-78"/>
                </a:rPr>
                <a:t>1- Animations</a:t>
              </a:r>
            </a:p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rPr>
                  <a:cs typeface="B Nazanin" panose="00000400000000000000" pitchFamily="2" charset="-78"/>
                </a:rPr>
                <a:t>2- Computer Animation</a:t>
              </a:r>
            </a:p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rPr>
                  <a:cs typeface="B Nazanin" panose="00000400000000000000" pitchFamily="2" charset="-78"/>
                </a:rPr>
                <a:t>3- Comedy film</a:t>
              </a:r>
            </a:p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rPr>
                  <a:cs typeface="B Nazanin" panose="00000400000000000000" pitchFamily="2" charset="-78"/>
                </a:rPr>
                <a:t>4- Adventure film</a:t>
              </a:r>
            </a:p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rPr>
                  <a:cs typeface="B Nazanin" panose="00000400000000000000" pitchFamily="2" charset="-78"/>
                </a:rPr>
                <a:t>5- Science Fiction</a:t>
              </a:r>
            </a:p>
            <a:p>
              <a:pPr algn="l">
                <a:defRPr sz="2400" b="1">
                  <a:solidFill>
                    <a:srgbClr val="009051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  <a:r>
                <a:rPr>
                  <a:cs typeface="B Nazanin" panose="00000400000000000000" pitchFamily="2" charset="-78"/>
                </a:rPr>
                <a:t>6- Fantasy</a:t>
              </a:r>
            </a:p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rPr>
                  <a:cs typeface="B Nazanin" panose="00000400000000000000" pitchFamily="2" charset="-78"/>
                </a:rPr>
                <a:t>7- Stop motion</a:t>
              </a:r>
            </a:p>
            <a:p>
              <a:pPr algn="l">
                <a:defRPr sz="2400">
                  <a:solidFill>
                    <a:srgbClr val="0433FF"/>
                  </a:solidFill>
                </a:defRPr>
              </a:pPr>
              <a:r>
                <a:rPr>
                  <a:cs typeface="B Nazanin" panose="00000400000000000000" pitchFamily="2" charset="-78"/>
                </a:rPr>
                <a:t>8- Satire</a:t>
              </a:r>
            </a:p>
            <a:p>
              <a:pPr algn="l">
                <a:defRPr sz="2400"/>
              </a:pPr>
              <a:r>
                <a:rPr>
                  <a:cs typeface="B Nazanin" panose="00000400000000000000" pitchFamily="2" charset="-78"/>
                </a:rPr>
                <a:t>…</a:t>
              </a:r>
            </a:p>
          </p:txBody>
        </p:sp>
        <p:sp>
          <p:nvSpPr>
            <p:cNvPr id="298" name="(WALL-E, has_genre, Fantasy)"/>
            <p:cNvSpPr txBox="1"/>
            <p:nvPr/>
          </p:nvSpPr>
          <p:spPr>
            <a:xfrm>
              <a:off x="893576" y="-79901"/>
              <a:ext cx="4704813" cy="502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600" i="1">
                  <a:solidFill>
                    <a:srgbClr val="009051"/>
                  </a:solidFill>
                </a:defRPr>
              </a:lvl1pPr>
            </a:lstStyle>
            <a:p>
              <a:r>
                <a:rPr>
                  <a:cs typeface="B Nazanin" panose="00000400000000000000" pitchFamily="2" charset="-78"/>
                </a:rPr>
                <a:t>(WALL-E, has_genre, Fantasy)</a:t>
              </a:r>
            </a:p>
          </p:txBody>
        </p:sp>
        <p:sp>
          <p:nvSpPr>
            <p:cNvPr id="299" name="(WALL-E, has_genre, ?)"/>
            <p:cNvSpPr txBox="1"/>
            <p:nvPr/>
          </p:nvSpPr>
          <p:spPr>
            <a:xfrm>
              <a:off x="-40445" y="936080"/>
              <a:ext cx="3422412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2400"/>
              </a:pPr>
              <a:r>
                <a:rPr>
                  <a:cs typeface="B Nazanin" panose="00000400000000000000" pitchFamily="2" charset="-78"/>
                </a:rPr>
                <a:t>(WALL-E, </a:t>
              </a:r>
              <a:r>
                <a:rPr>
                  <a:solidFill>
                    <a:srgbClr val="5E5E5E"/>
                  </a:solidFill>
                  <a:cs typeface="B Nazanin" panose="00000400000000000000" pitchFamily="2" charset="-78"/>
                </a:rPr>
                <a:t>has_genre</a:t>
              </a:r>
              <a:r>
                <a:rPr>
                  <a:cs typeface="B Nazanin" panose="00000400000000000000" pitchFamily="2" charset="-78"/>
                </a:rPr>
                <a:t>, ?)</a:t>
              </a:r>
            </a:p>
          </p:txBody>
        </p:sp>
      </p:grpSp>
      <p:grpSp>
        <p:nvGrpSpPr>
          <p:cNvPr id="304" name="Group"/>
          <p:cNvGrpSpPr/>
          <p:nvPr/>
        </p:nvGrpSpPr>
        <p:grpSpPr>
          <a:xfrm>
            <a:off x="7889014" y="6202252"/>
            <a:ext cx="4276827" cy="2597508"/>
            <a:chOff x="44443" y="-13374"/>
            <a:chExt cx="4276825" cy="2597507"/>
          </a:xfrm>
        </p:grpSpPr>
        <p:sp>
          <p:nvSpPr>
            <p:cNvPr id="301" name="=&gt;"/>
            <p:cNvSpPr txBox="1"/>
            <p:nvPr/>
          </p:nvSpPr>
          <p:spPr>
            <a:xfrm>
              <a:off x="44443" y="950120"/>
              <a:ext cx="763029" cy="779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400"/>
              </a:lvl1pPr>
            </a:lstStyle>
            <a:p>
              <a:r>
                <a:rPr>
                  <a:cs typeface="B Nazanin" panose="00000400000000000000" pitchFamily="2" charset="-78"/>
                </a:rPr>
                <a:t>=&gt;</a:t>
              </a:r>
            </a:p>
          </p:txBody>
        </p:sp>
        <p:sp>
          <p:nvSpPr>
            <p:cNvPr id="302" name="{"/>
            <p:cNvSpPr txBox="1"/>
            <p:nvPr/>
          </p:nvSpPr>
          <p:spPr>
            <a:xfrm>
              <a:off x="821521" y="-13374"/>
              <a:ext cx="771044" cy="25032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15600"/>
              </a:lvl1pPr>
            </a:lstStyle>
            <a:p>
              <a:r>
                <a:rPr>
                  <a:cs typeface="B Nazanin" panose="00000400000000000000" pitchFamily="2" charset="-78"/>
                </a:rPr>
                <a:t>{</a:t>
              </a:r>
            </a:p>
          </p:txBody>
        </p:sp>
        <p:sp>
          <p:nvSpPr>
            <p:cNvPr id="303" name="Mean rank…"/>
            <p:cNvSpPr txBox="1"/>
            <p:nvPr/>
          </p:nvSpPr>
          <p:spPr>
            <a:xfrm>
              <a:off x="1461513" y="146607"/>
              <a:ext cx="2859755" cy="243752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marL="571500" indent="-571500" algn="l">
                <a:lnSpc>
                  <a:spcPct val="230000"/>
                </a:lnSpc>
                <a:buSzPct val="100000"/>
                <a:buFont typeface="Wingdings" panose="05000000000000000000" pitchFamily="2" charset="2"/>
                <a:buChar char="ü"/>
                <a:defRPr>
                  <a:solidFill>
                    <a:srgbClr val="0433FF"/>
                  </a:solidFill>
                </a:defRPr>
              </a:pPr>
              <a:r>
                <a:rPr dirty="0">
                  <a:cs typeface="B Nazanin" panose="00000400000000000000" pitchFamily="2" charset="-78"/>
                </a:rPr>
                <a:t>Mean rank</a:t>
              </a:r>
            </a:p>
            <a:p>
              <a:pPr marL="571500" indent="-571500" algn="l">
                <a:lnSpc>
                  <a:spcPct val="230000"/>
                </a:lnSpc>
                <a:buSzPct val="100000"/>
                <a:buFont typeface="Wingdings" panose="05000000000000000000" pitchFamily="2" charset="2"/>
                <a:buChar char="ü"/>
                <a:defRPr>
                  <a:solidFill>
                    <a:srgbClr val="0433FF"/>
                  </a:solidFill>
                </a:defRPr>
              </a:pPr>
              <a:r>
                <a:rPr dirty="0">
                  <a:cs typeface="B Nazanin" panose="00000400000000000000" pitchFamily="2" charset="-78"/>
                </a:rPr>
                <a:t>hit@10</a:t>
              </a:r>
            </a:p>
          </p:txBody>
        </p:sp>
      </p:grpSp>
      <p:sp>
        <p:nvSpPr>
          <p:cNvPr id="30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30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30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30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9837" y="2116076"/>
            <a:ext cx="6425195" cy="2951781"/>
            <a:chOff x="839837" y="2116076"/>
            <a:chExt cx="6425195" cy="2951781"/>
          </a:xfrm>
        </p:grpSpPr>
        <p:sp>
          <p:nvSpPr>
            <p:cNvPr id="291" name="توزیع مجموعه دادهها در فرایند آموزش"/>
            <p:cNvSpPr txBox="1"/>
            <p:nvPr/>
          </p:nvSpPr>
          <p:spPr>
            <a:xfrm>
              <a:off x="1264192" y="4510094"/>
              <a:ext cx="5487574" cy="5577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rtl="1">
                <a:defRPr sz="30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r>
                <a:rPr dirty="0" err="1">
                  <a:cs typeface="B Nazanin" panose="00000400000000000000" pitchFamily="2" charset="-78"/>
                </a:rPr>
                <a:t>توزیع</a:t>
              </a:r>
              <a:r>
                <a:rPr dirty="0">
                  <a:cs typeface="B Nazanin" panose="00000400000000000000" pitchFamily="2" charset="-78"/>
                </a:rPr>
                <a:t> </a:t>
              </a:r>
              <a:r>
                <a:rPr dirty="0" err="1">
                  <a:cs typeface="B Nazanin" panose="00000400000000000000" pitchFamily="2" charset="-78"/>
                </a:rPr>
                <a:t>مجموعه</a:t>
              </a:r>
              <a:r>
                <a:rPr dirty="0">
                  <a:cs typeface="B Nazanin" panose="00000400000000000000" pitchFamily="2" charset="-78"/>
                </a:rPr>
                <a:t> </a:t>
              </a:r>
              <a:r>
                <a:rPr dirty="0" err="1">
                  <a:cs typeface="B Nazanin" panose="00000400000000000000" pitchFamily="2" charset="-78"/>
                </a:rPr>
                <a:t>داده‌ها</a:t>
              </a:r>
              <a:r>
                <a:rPr dirty="0">
                  <a:cs typeface="B Nazanin" panose="00000400000000000000" pitchFamily="2" charset="-78"/>
                </a:rPr>
                <a:t> </a:t>
              </a:r>
              <a:r>
                <a:rPr dirty="0" err="1">
                  <a:cs typeface="B Nazanin" panose="00000400000000000000" pitchFamily="2" charset="-78"/>
                </a:rPr>
                <a:t>در</a:t>
              </a:r>
              <a:r>
                <a:rPr dirty="0">
                  <a:cs typeface="B Nazanin" panose="00000400000000000000" pitchFamily="2" charset="-78"/>
                </a:rPr>
                <a:t> </a:t>
              </a:r>
              <a:r>
                <a:rPr dirty="0" err="1">
                  <a:cs typeface="B Nazanin" panose="00000400000000000000" pitchFamily="2" charset="-78"/>
                </a:rPr>
                <a:t>فرایند</a:t>
              </a:r>
              <a:r>
                <a:rPr dirty="0">
                  <a:cs typeface="B Nazanin" panose="00000400000000000000" pitchFamily="2" charset="-78"/>
                </a:rPr>
                <a:t> </a:t>
              </a:r>
              <a:r>
                <a:rPr dirty="0" err="1">
                  <a:cs typeface="B Nazanin" panose="00000400000000000000" pitchFamily="2" charset="-78"/>
                </a:rPr>
                <a:t>آموزش</a:t>
              </a:r>
              <a:endParaRPr dirty="0">
                <a:cs typeface="B Nazanin" panose="00000400000000000000" pitchFamily="2" charset="-78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837" y="2116076"/>
              <a:ext cx="6425195" cy="2357172"/>
            </a:xfrm>
            <a:prstGeom prst="rect">
              <a:avLst/>
            </a:prstGeom>
          </p:spPr>
        </p:pic>
      </p:grpSp>
      <p:sp>
        <p:nvSpPr>
          <p:cNvPr id="25" name="مدل ویژگیهای پنهان"/>
          <p:cNvSpPr txBox="1">
            <a:spLocks/>
          </p:cNvSpPr>
          <p:nvPr/>
        </p:nvSpPr>
        <p:spPr>
          <a:xfrm>
            <a:off x="952500" y="510356"/>
            <a:ext cx="11099800" cy="1114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0" marR="0" indent="0" algn="ctr" defTabSz="584200" rtl="1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"/>
              </a:defRPr>
            </a:lvl9pPr>
          </a:lstStyle>
          <a:p>
            <a:pPr hangingPunct="1"/>
            <a:r>
              <a:rPr lang="fa-IR" dirty="0" smtClean="0">
                <a:cs typeface="B Nazanin" panose="00000400000000000000" pitchFamily="2" charset="-78"/>
              </a:rPr>
              <a:t>پایگاه دانش</a:t>
            </a:r>
            <a:endParaRPr lang="fa-IR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2" animBg="1" advAuto="0"/>
      <p:bldP spid="304" grpId="3" animBg="1" advAuto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3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90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333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334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335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336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1337" name="Hit@10"/>
          <p:cNvGraphicFramePr/>
          <p:nvPr>
            <p:extLst/>
          </p:nvPr>
        </p:nvGraphicFramePr>
        <p:xfrm>
          <a:off x="458165" y="2898919"/>
          <a:ext cx="4801576" cy="6299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38" name="Table"/>
          <p:cNvGraphicFramePr/>
          <p:nvPr>
            <p:extLst/>
          </p:nvPr>
        </p:nvGraphicFramePr>
        <p:xfrm>
          <a:off x="6502201" y="4995440"/>
          <a:ext cx="6325886" cy="2503989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602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4663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Hit@10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TransE-AR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47.9%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114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39" name="اعمال قانون 2-Hops Translation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2-Hops Translation</a:t>
            </a:r>
          </a:p>
        </p:txBody>
      </p:sp>
      <p:pic>
        <p:nvPicPr>
          <p:cNvPr id="1340" name="Screen Shot 1396-02-17 at 00.02.57.png" descr="Screen Shot 1396-02-17 at 00.02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2015" y="2235887"/>
            <a:ext cx="4876801" cy="533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41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42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43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44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34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4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4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4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389258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3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91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352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353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354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355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1356" name="Hit@10"/>
          <p:cNvGraphicFramePr/>
          <p:nvPr>
            <p:extLst/>
          </p:nvPr>
        </p:nvGraphicFramePr>
        <p:xfrm>
          <a:off x="458165" y="2898919"/>
          <a:ext cx="4801576" cy="6299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57" name="Table"/>
          <p:cNvGraphicFramePr/>
          <p:nvPr>
            <p:extLst/>
          </p:nvPr>
        </p:nvGraphicFramePr>
        <p:xfrm>
          <a:off x="6502201" y="4995440"/>
          <a:ext cx="6325886" cy="2503989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602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4663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Hit@10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TransE-AR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46.9%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116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58" name="اعمال قانون Triangle alignment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95300" indent="-495300" algn="r" rtl="1">
              <a:buClr>
                <a:srgbClr val="0433FF"/>
              </a:buClr>
              <a:buSzPct val="100000"/>
              <a:buChar char="๏"/>
              <a:defRPr sz="4200"/>
            </a:pPr>
            <a:r>
              <a:rPr>
                <a:latin typeface="+mj-lt"/>
                <a:ea typeface="+mj-ea"/>
                <a:cs typeface="B Nazanin" panose="00000400000000000000" pitchFamily="2" charset="-78"/>
                <a:sym typeface="Helvetica"/>
              </a:rPr>
              <a:t>اعمال قانون </a:t>
            </a:r>
            <a:r>
              <a:rPr>
                <a:cs typeface="B Nazanin" panose="00000400000000000000" pitchFamily="2" charset="-78"/>
              </a:rPr>
              <a:t>Triangle alignment</a:t>
            </a:r>
          </a:p>
        </p:txBody>
      </p:sp>
      <p:pic>
        <p:nvPicPr>
          <p:cNvPr id="1359" name="Screen Shot 1396-02-17 at 00.03.04.png" descr="Screen Shot 1396-02-17 at 00.03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1302" y="2242237"/>
            <a:ext cx="4203701" cy="5207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0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61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62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63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364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65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66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67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3489445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3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6514" y="9251950"/>
            <a:ext cx="359073" cy="37959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92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371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372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373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374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1375" name="Hit@10"/>
          <p:cNvGraphicFramePr/>
          <p:nvPr>
            <p:extLst/>
          </p:nvPr>
        </p:nvGraphicFramePr>
        <p:xfrm>
          <a:off x="458165" y="2898919"/>
          <a:ext cx="4801576" cy="6299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76" name="Table"/>
          <p:cNvGraphicFramePr/>
          <p:nvPr>
            <p:extLst/>
          </p:nvPr>
        </p:nvGraphicFramePr>
        <p:xfrm>
          <a:off x="6502201" y="4995440"/>
          <a:ext cx="6325886" cy="2503989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6026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39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92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34663">
                <a:tc>
                  <a:txBody>
                    <a:bodyPr/>
                    <a:lstStyle/>
                    <a:p>
                      <a:pPr defTabSz="914400">
                        <a:defRPr sz="2600">
                          <a:sym typeface="Helvetica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Hit@10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Mean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45.1%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125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4663">
                <a:tc>
                  <a:txBody>
                    <a:bodyPr/>
                    <a:lstStyle/>
                    <a:p>
                      <a:pPr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TransE-AR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50.8%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2600"/>
                        <a:t>109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77" name="اعمال همهی قانونها"/>
          <p:cNvSpPr txBox="1"/>
          <p:nvPr/>
        </p:nvSpPr>
        <p:spPr>
          <a:xfrm>
            <a:off x="4410690" y="2153526"/>
            <a:ext cx="8212631" cy="748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95300" indent="-495300" algn="r" rtl="1">
              <a:buClr>
                <a:srgbClr val="0433FF"/>
              </a:buClr>
              <a:buSzPct val="100000"/>
              <a:buChar char="๏"/>
              <a:defRPr sz="4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cs typeface="B Nazanin" panose="00000400000000000000" pitchFamily="2" charset="-78"/>
                <a:sym typeface="Helvetica"/>
              </a:rPr>
              <a:t>اعمال همه‌ی قانون‌ها</a:t>
            </a:r>
          </a:p>
        </p:txBody>
      </p:sp>
      <p:sp>
        <p:nvSpPr>
          <p:cNvPr id="1378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79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80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81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  <p:sp>
        <p:nvSpPr>
          <p:cNvPr id="1382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83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84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85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295973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:push dir="r"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مقیاسپذیری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cs typeface="B Nazanin" panose="00000400000000000000" pitchFamily="2" charset="-78"/>
              </a:rPr>
              <a:t>مقیاس‌پذیری</a:t>
            </a:r>
          </a:p>
        </p:txBody>
      </p:sp>
      <p:sp>
        <p:nvSpPr>
          <p:cNvPr id="13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>
                <a:cs typeface="B Nazanin" panose="00000400000000000000" pitchFamily="2" charset="-78"/>
              </a:rPr>
              <a:t>93</a:t>
            </a:fld>
            <a:endParaRPr>
              <a:cs typeface="B Nazanin" panose="00000400000000000000" pitchFamily="2" charset="-78"/>
            </a:endParaRPr>
          </a:p>
        </p:txBody>
      </p:sp>
      <p:sp>
        <p:nvSpPr>
          <p:cNvPr id="1389" name="Multi-relational data"/>
          <p:cNvSpPr txBox="1"/>
          <p:nvPr/>
        </p:nvSpPr>
        <p:spPr>
          <a:xfrm>
            <a:off x="6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Multi-relational data</a:t>
            </a:r>
          </a:p>
        </p:txBody>
      </p:sp>
      <p:sp>
        <p:nvSpPr>
          <p:cNvPr id="1390" name="Link prediction"/>
          <p:cNvSpPr txBox="1"/>
          <p:nvPr/>
        </p:nvSpPr>
        <p:spPr>
          <a:xfrm>
            <a:off x="3181070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Link prediction</a:t>
            </a:r>
          </a:p>
        </p:txBody>
      </p:sp>
      <p:sp>
        <p:nvSpPr>
          <p:cNvPr id="1391" name="Experiments"/>
          <p:cNvSpPr txBox="1"/>
          <p:nvPr/>
        </p:nvSpPr>
        <p:spPr>
          <a:xfrm>
            <a:off x="6352002" y="25672"/>
            <a:ext cx="3170599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Experiments</a:t>
            </a:r>
          </a:p>
        </p:txBody>
      </p:sp>
      <p:sp>
        <p:nvSpPr>
          <p:cNvPr id="1392" name="Association Rules"/>
          <p:cNvSpPr txBox="1"/>
          <p:nvPr/>
        </p:nvSpPr>
        <p:spPr>
          <a:xfrm>
            <a:off x="9521496" y="25672"/>
            <a:ext cx="347415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Association Rules</a:t>
            </a:r>
          </a:p>
        </p:txBody>
      </p:sp>
      <p:graphicFrame>
        <p:nvGraphicFramePr>
          <p:cNvPr id="1393" name="Table"/>
          <p:cNvGraphicFramePr/>
          <p:nvPr>
            <p:extLst/>
          </p:nvPr>
        </p:nvGraphicFramePr>
        <p:xfrm>
          <a:off x="1169156" y="3213741"/>
          <a:ext cx="10666487" cy="3762685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28216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43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905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Method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#Params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On FB15K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 RESCAL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n</a:t>
                      </a:r>
                      <a:r>
                        <a:rPr baseline="-5999">
                          <a:solidFill>
                            <a:srgbClr val="FF26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d</a:t>
                      </a:r>
                      <a:r>
                        <a:rPr baseline="31999">
                          <a:solidFill>
                            <a:srgbClr val="FF2600"/>
                          </a:solidFill>
                        </a:rPr>
                        <a:t>2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88M (d=250)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 MLP (NTN)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n</a:t>
                      </a:r>
                      <a:r>
                        <a:rPr baseline="-5999">
                          <a:solidFill>
                            <a:srgbClr val="FF26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d</a:t>
                      </a:r>
                      <a:r>
                        <a:rPr baseline="31999">
                          <a:solidFill>
                            <a:srgbClr val="FF2600"/>
                          </a:solidFill>
                        </a:rPr>
                        <a:t>3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165M (d=50)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 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2n</a:t>
                      </a:r>
                      <a:r>
                        <a:rPr baseline="-5999">
                          <a:solidFill>
                            <a:srgbClr val="FF26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FF2600"/>
                          </a:solidFill>
                        </a:rPr>
                        <a:t>d</a:t>
                      </a:r>
                      <a:r>
                        <a:rPr baseline="31999">
                          <a:solidFill>
                            <a:srgbClr val="FF2600"/>
                          </a:solidFill>
                        </a:rPr>
                        <a:t>2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8M (d=50)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2537">
                <a:tc>
                  <a:txBody>
                    <a:bodyPr/>
                    <a:lstStyle/>
                    <a:p>
                      <a:pPr algn="l" defTabSz="91440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2600" b="1">
                          <a:solidFill>
                            <a:srgbClr val="FFFFFF"/>
                          </a:solidFill>
                          <a:sym typeface="Helvetica"/>
                        </a:rPr>
                        <a:t> TransE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3000"/>
                      </a:pPr>
                      <a:r>
                        <a:t>O(n</a:t>
                      </a:r>
                      <a:r>
                        <a:rPr baseline="-5999"/>
                        <a:t>e</a:t>
                      </a:r>
                      <a:r>
                        <a:t>d + </a:t>
                      </a:r>
                      <a:r>
                        <a:rPr>
                          <a:solidFill>
                            <a:srgbClr val="4F8F00"/>
                          </a:solidFill>
                        </a:rPr>
                        <a:t>n</a:t>
                      </a:r>
                      <a:r>
                        <a:rPr baseline="-5999">
                          <a:solidFill>
                            <a:srgbClr val="4F8F00"/>
                          </a:solidFill>
                        </a:rPr>
                        <a:t>r</a:t>
                      </a:r>
                      <a:r>
                        <a:rPr>
                          <a:solidFill>
                            <a:srgbClr val="4F8F00"/>
                          </a:solidFill>
                        </a:rPr>
                        <a:t>d</a:t>
                      </a:r>
                      <a:r>
                        <a:t>)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l" defTabSz="914400"/>
                      <a:r>
                        <a:rPr sz="3000"/>
                        <a:t>0.8M (d=50)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94" name="Freebase15k:  ne=15k,  nr=1.3k"/>
          <p:cNvSpPr txBox="1"/>
          <p:nvPr/>
        </p:nvSpPr>
        <p:spPr>
          <a:xfrm>
            <a:off x="3362004" y="7010561"/>
            <a:ext cx="598700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300"/>
            </a:pPr>
            <a:r>
              <a:rPr>
                <a:cs typeface="B Nazanin" panose="00000400000000000000" pitchFamily="2" charset="-78"/>
              </a:rPr>
              <a:t>Freebase15k:  n</a:t>
            </a:r>
            <a:r>
              <a:rPr baseline="-5999">
                <a:cs typeface="B Nazanin" panose="00000400000000000000" pitchFamily="2" charset="-78"/>
              </a:rPr>
              <a:t>e</a:t>
            </a:r>
            <a:r>
              <a:rPr>
                <a:cs typeface="B Nazanin" panose="00000400000000000000" pitchFamily="2" charset="-78"/>
              </a:rPr>
              <a:t>=15k,  n</a:t>
            </a:r>
            <a:r>
              <a:rPr baseline="-5999">
                <a:cs typeface="B Nazanin" panose="00000400000000000000" pitchFamily="2" charset="-78"/>
              </a:rPr>
              <a:t>r</a:t>
            </a:r>
            <a:r>
              <a:rPr>
                <a:cs typeface="B Nazanin" panose="00000400000000000000" pitchFamily="2" charset="-78"/>
              </a:rPr>
              <a:t>=1.3k</a:t>
            </a:r>
          </a:p>
        </p:txBody>
      </p:sp>
      <p:sp>
        <p:nvSpPr>
          <p:cNvPr id="1395" name="نتایج و جمعبندی"/>
          <p:cNvSpPr txBox="1"/>
          <p:nvPr/>
        </p:nvSpPr>
        <p:spPr>
          <a:xfrm>
            <a:off x="6070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نتایج و جمع‌بندی</a:t>
            </a:r>
          </a:p>
        </p:txBody>
      </p:sp>
      <p:sp>
        <p:nvSpPr>
          <p:cNvPr id="1396" name="آزمایشها"/>
          <p:cNvSpPr txBox="1"/>
          <p:nvPr/>
        </p:nvSpPr>
        <p:spPr>
          <a:xfrm>
            <a:off x="3181070" y="20080"/>
            <a:ext cx="3170599" cy="468386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آزمایش‌ها</a:t>
            </a:r>
          </a:p>
        </p:txBody>
      </p:sp>
      <p:sp>
        <p:nvSpPr>
          <p:cNvPr id="1397" name="روشهای موجود"/>
          <p:cNvSpPr txBox="1"/>
          <p:nvPr/>
        </p:nvSpPr>
        <p:spPr>
          <a:xfrm>
            <a:off x="6352002" y="26005"/>
            <a:ext cx="3170599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روش‌های موجود</a:t>
            </a:r>
          </a:p>
        </p:txBody>
      </p:sp>
      <p:sp>
        <p:nvSpPr>
          <p:cNvPr id="1398" name="مقدمه و ادبیات"/>
          <p:cNvSpPr txBox="1"/>
          <p:nvPr/>
        </p:nvSpPr>
        <p:spPr>
          <a:xfrm>
            <a:off x="9521496" y="26005"/>
            <a:ext cx="3474158" cy="456535"/>
          </a:xfrm>
          <a:prstGeom prst="rect">
            <a:avLst/>
          </a:prstGeom>
          <a:solidFill>
            <a:srgbClr val="26323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300" b="1">
                <a:solidFill>
                  <a:srgbClr val="78909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cs typeface="B Nazanin" panose="00000400000000000000" pitchFamily="2" charset="-78"/>
              </a:rPr>
              <a:t>مقدمه و ادبیات</a:t>
            </a:r>
          </a:p>
        </p:txBody>
      </p:sp>
    </p:spTree>
    <p:extLst>
      <p:ext uri="{BB962C8B-B14F-4D97-AF65-F5344CB8AC3E}">
        <p14:creationId xmlns:p14="http://schemas.microsoft.com/office/powerpoint/2010/main" val="52691804"/>
      </p:ext>
    </p:extLst>
  </p:cSld>
  <p:clrMapOvr>
    <a:masterClrMapping/>
  </p:clrMapOvr>
  <p:transition spd="med">
    <p:push dir="r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9121</TotalTime>
  <Words>5243</Words>
  <Application>Microsoft Office PowerPoint</Application>
  <PresentationFormat>Custom</PresentationFormat>
  <Paragraphs>1777</Paragraphs>
  <Slides>93</Slides>
  <Notes>43</Notes>
  <HiddenSlides>52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93</vt:i4>
      </vt:variant>
    </vt:vector>
  </HeadingPairs>
  <TitlesOfParts>
    <vt:vector size="104" baseType="lpstr">
      <vt:lpstr>Arial</vt:lpstr>
      <vt:lpstr>B Nazanin</vt:lpstr>
      <vt:lpstr>Calibri</vt:lpstr>
      <vt:lpstr>Calibri Light</vt:lpstr>
      <vt:lpstr>Cambria Math</vt:lpstr>
      <vt:lpstr>Helvetica</vt:lpstr>
      <vt:lpstr>Helvetica Light</vt:lpstr>
      <vt:lpstr>Helvetica Neue</vt:lpstr>
      <vt:lpstr>Wingdings</vt:lpstr>
      <vt:lpstr>White</vt:lpstr>
      <vt:lpstr>Custom Design</vt:lpstr>
      <vt:lpstr>بهبود مدل‌های پیش‌بینی لینک مبتنی بر ویژگی‌های پنهان با استفاده از قوانین انجمنی  Improvement in Link Prediction Model based on Latent Factor using Association Rules</vt:lpstr>
      <vt:lpstr>فهرست</vt:lpstr>
      <vt:lpstr>پایگاه‌‌دانش</vt:lpstr>
      <vt:lpstr>پایگاه‌دانش</vt:lpstr>
      <vt:lpstr>مساله‌ی پیش‌بینی لینک</vt:lpstr>
      <vt:lpstr>فهرست</vt:lpstr>
      <vt:lpstr>روش‌های یادگیری آماری</vt:lpstr>
      <vt:lpstr>مدل ویژگی‌های پنهان</vt:lpstr>
      <vt:lpstr>تعریف مجموعه داده</vt:lpstr>
      <vt:lpstr>روش‌های مبتنی بر ویژگی‌های پنهان</vt:lpstr>
      <vt:lpstr>روش رسکال (دوخطی)</vt:lpstr>
      <vt:lpstr>روش‌های فاصله‌ی پنهان (LDM)</vt:lpstr>
      <vt:lpstr>TransE</vt:lpstr>
      <vt:lpstr>مقیاس‌پذیری</vt:lpstr>
      <vt:lpstr>پراکندگی موجودیت‌ها</vt:lpstr>
      <vt:lpstr>پراکندگی موجودیت‌ها</vt:lpstr>
      <vt:lpstr>پراکندگی موجودیت‌ها</vt:lpstr>
      <vt:lpstr>عملکرد</vt:lpstr>
      <vt:lpstr>پراکندگی رابطه‌ها</vt:lpstr>
      <vt:lpstr>پراکندگی رابطه‌ها</vt:lpstr>
      <vt:lpstr>فهرست</vt:lpstr>
      <vt:lpstr>استفاده از قوانین انجمنی</vt:lpstr>
      <vt:lpstr>معیار اطمینان استاندارد</vt:lpstr>
      <vt:lpstr>معیار اطمینان با فرض نیمه‌کامل</vt:lpstr>
      <vt:lpstr>استخراج قوانین انجمنی</vt:lpstr>
      <vt:lpstr>نمونه قوانین انجمنی</vt:lpstr>
      <vt:lpstr>نمونه قوانین انجمنی</vt:lpstr>
      <vt:lpstr>قوانین انجمنی</vt:lpstr>
      <vt:lpstr>استفاده از قوانین انجمنی</vt:lpstr>
      <vt:lpstr>استفاده از قوانین انجمنی</vt:lpstr>
      <vt:lpstr>فهرست</vt:lpstr>
      <vt:lpstr>آزمایش‌ها</vt:lpstr>
      <vt:lpstr>آزمایش‌ها</vt:lpstr>
      <vt:lpstr>آزمایش‌ها</vt:lpstr>
      <vt:lpstr>آزمایش‌ها</vt:lpstr>
      <vt:lpstr>Hit@10</vt:lpstr>
      <vt:lpstr>Mean rank</vt:lpstr>
      <vt:lpstr>نوآوری</vt:lpstr>
      <vt:lpstr>کار‌های آینده</vt:lpstr>
      <vt:lpstr>مقالات</vt:lpstr>
      <vt:lpstr>سوال؟</vt:lpstr>
      <vt:lpstr>الگوریتم یادگیری TransE</vt:lpstr>
      <vt:lpstr>پایگاه‌ دانش</vt:lpstr>
      <vt:lpstr>تعاریف</vt:lpstr>
      <vt:lpstr>مدل ویژگی‌های پنهان</vt:lpstr>
      <vt:lpstr>روش‌های خطی</vt:lpstr>
      <vt:lpstr>رسکال</vt:lpstr>
      <vt:lpstr>رسکال</vt:lpstr>
      <vt:lpstr>Multi-layer Perceptions</vt:lpstr>
      <vt:lpstr>Structured Embedding</vt:lpstr>
      <vt:lpstr>TransE</vt:lpstr>
      <vt:lpstr>TransE</vt:lpstr>
      <vt:lpstr>Translating on Hyperplanes (TransH)</vt:lpstr>
      <vt:lpstr>پراکندگی موجودیت‌ها</vt:lpstr>
      <vt:lpstr>پرسیدن سوال از مدل</vt:lpstr>
      <vt:lpstr>پرسیدن سوال از مدل</vt:lpstr>
      <vt:lpstr>پراکندگی رابطه‌ها</vt:lpstr>
      <vt:lpstr>پراکندگی رابطه‌ها</vt:lpstr>
      <vt:lpstr>قوانین انجمنی</vt:lpstr>
      <vt:lpstr>Using Association Rules</vt:lpstr>
      <vt:lpstr>قوانین انجمنی</vt:lpstr>
      <vt:lpstr>استخراج قوانین انجمنی</vt:lpstr>
      <vt:lpstr>نمونه قوانین انجمنی</vt:lpstr>
      <vt:lpstr>دسته‌بندی قوانین</vt:lpstr>
      <vt:lpstr>آزمایش‌ها</vt:lpstr>
      <vt:lpstr>آزمایش‌ها</vt:lpstr>
      <vt:lpstr>قوانین انجمنی</vt:lpstr>
      <vt:lpstr>Using Association Rules</vt:lpstr>
      <vt:lpstr>قوانین انجمنی</vt:lpstr>
      <vt:lpstr>استخراج قوانین انجمنی</vt:lpstr>
      <vt:lpstr>نمونه قوانین انجمنی</vt:lpstr>
      <vt:lpstr>دسته‌بندی قوانین</vt:lpstr>
      <vt:lpstr>آزمایش‌ها</vt:lpstr>
      <vt:lpstr>آزمایش‌ها</vt:lpstr>
      <vt:lpstr>Link prediction results</vt:lpstr>
      <vt:lpstr>Link prediction results</vt:lpstr>
      <vt:lpstr>Embedding Models</vt:lpstr>
      <vt:lpstr>Statistical Relational Learning</vt:lpstr>
      <vt:lpstr>Prevues Work</vt:lpstr>
      <vt:lpstr>Modeling Relations as Translations (Bordes et al. ’13)</vt:lpstr>
      <vt:lpstr>Agenda</vt:lpstr>
      <vt:lpstr>Experiments</vt:lpstr>
      <vt:lpstr>Using Association Rules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Experiments</vt:lpstr>
      <vt:lpstr>مقیاس‌پذیری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بهبود مدل‌های پیش‌بینی لینک مبتنی بر ویژگی‌های پنهان با استفاده از قوانین انجمنی  Improvement in Link Prediction Model based on Latent Factor using Association Rules</dc:title>
  <dc:creator>user-pc</dc:creator>
  <cp:lastModifiedBy>user-pc</cp:lastModifiedBy>
  <cp:revision>83</cp:revision>
  <dcterms:modified xsi:type="dcterms:W3CDTF">2017-09-19T10:07:17Z</dcterms:modified>
</cp:coreProperties>
</file>